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94" r:id="rId5"/>
    <p:sldId id="259" r:id="rId6"/>
    <p:sldId id="295" r:id="rId7"/>
    <p:sldId id="260" r:id="rId8"/>
    <p:sldId id="261" r:id="rId9"/>
    <p:sldId id="262" r:id="rId10"/>
    <p:sldId id="264" r:id="rId11"/>
    <p:sldId id="263" r:id="rId12"/>
    <p:sldId id="296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7" r:id="rId21"/>
    <p:sldId id="278" r:id="rId22"/>
    <p:sldId id="273" r:id="rId23"/>
    <p:sldId id="274" r:id="rId24"/>
    <p:sldId id="275" r:id="rId25"/>
    <p:sldId id="276" r:id="rId26"/>
    <p:sldId id="279" r:id="rId27"/>
    <p:sldId id="280" r:id="rId28"/>
    <p:sldId id="281" r:id="rId29"/>
    <p:sldId id="297" r:id="rId30"/>
    <p:sldId id="298" r:id="rId31"/>
    <p:sldId id="282" r:id="rId32"/>
    <p:sldId id="283" r:id="rId33"/>
    <p:sldId id="284" r:id="rId34"/>
    <p:sldId id="299" r:id="rId35"/>
    <p:sldId id="285" r:id="rId36"/>
    <p:sldId id="287" r:id="rId37"/>
    <p:sldId id="300" r:id="rId38"/>
    <p:sldId id="288" r:id="rId39"/>
    <p:sldId id="301" r:id="rId40"/>
    <p:sldId id="289" r:id="rId41"/>
    <p:sldId id="290" r:id="rId42"/>
    <p:sldId id="302" r:id="rId43"/>
    <p:sldId id="303" r:id="rId44"/>
    <p:sldId id="304" r:id="rId45"/>
    <p:sldId id="305" r:id="rId46"/>
    <p:sldId id="286" r:id="rId47"/>
    <p:sldId id="291" r:id="rId48"/>
    <p:sldId id="292" r:id="rId49"/>
    <p:sldId id="293" r:id="rId5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0C975BA-5330-4C79-A033-187FFE78BBB8}" type="datetimeFigureOut">
              <a:rPr lang="he-IL" smtClean="0"/>
              <a:pPr/>
              <a:t>כ"ו/חשון/תשע"ב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71A4459-A13E-4769-8CE7-B14CA7D19A69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he-IL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The pipeline of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MetaCluster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3.0 is divided into two major phases: top–down clustering and Bottom–up merging.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he-IL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Probability density functions of the Spearman distance between two fragments from the same species (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intradistance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) and between two fragments from the same order but different families (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interdistance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). Approx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intradistance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and approx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interdistance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is the normal distribution approximation of the two distances.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B3707B-EC00-4170-9764-80F8D21E9712}" type="slidenum">
              <a:rPr lang="zh-CN" altLang="en-US">
                <a:ea typeface="ＭＳ Ｐゴシック" pitchFamily="34" charset="-128"/>
              </a:rPr>
              <a:pPr/>
              <a:t>39</a:t>
            </a:fld>
            <a:endParaRPr lang="zh-CN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CD60-322E-4C69-861B-2E9F91DD05A5}" type="datetimeFigureOut">
              <a:rPr lang="he-IL" smtClean="0"/>
              <a:pPr/>
              <a:t>כ"ו/חשון/תשע"ב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0268-B24A-46FB-AFB3-DBAE4C42411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CD60-322E-4C69-861B-2E9F91DD05A5}" type="datetimeFigureOut">
              <a:rPr lang="he-IL" smtClean="0"/>
              <a:pPr/>
              <a:t>כ"ו/חשון/תשע"ב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0268-B24A-46FB-AFB3-DBAE4C42411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CD60-322E-4C69-861B-2E9F91DD05A5}" type="datetimeFigureOut">
              <a:rPr lang="he-IL" smtClean="0"/>
              <a:pPr/>
              <a:t>כ"ו/חשון/תשע"ב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0268-B24A-46FB-AFB3-DBAE4C42411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CD60-322E-4C69-861B-2E9F91DD05A5}" type="datetimeFigureOut">
              <a:rPr lang="he-IL" smtClean="0"/>
              <a:pPr/>
              <a:t>כ"ו/חשון/תשע"ב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0268-B24A-46FB-AFB3-DBAE4C42411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CD60-322E-4C69-861B-2E9F91DD05A5}" type="datetimeFigureOut">
              <a:rPr lang="he-IL" smtClean="0"/>
              <a:pPr/>
              <a:t>כ"ו/חשון/תשע"ב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0268-B24A-46FB-AFB3-DBAE4C42411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CD60-322E-4C69-861B-2E9F91DD05A5}" type="datetimeFigureOut">
              <a:rPr lang="he-IL" smtClean="0"/>
              <a:pPr/>
              <a:t>כ"ו/חשון/תשע"ב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0268-B24A-46FB-AFB3-DBAE4C42411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CD60-322E-4C69-861B-2E9F91DD05A5}" type="datetimeFigureOut">
              <a:rPr lang="he-IL" smtClean="0"/>
              <a:pPr/>
              <a:t>כ"ו/חשון/תשע"ב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0268-B24A-46FB-AFB3-DBAE4C42411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CD60-322E-4C69-861B-2E9F91DD05A5}" type="datetimeFigureOut">
              <a:rPr lang="he-IL" smtClean="0"/>
              <a:pPr/>
              <a:t>כ"ו/חשון/תשע"ב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0268-B24A-46FB-AFB3-DBAE4C42411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CD60-322E-4C69-861B-2E9F91DD05A5}" type="datetimeFigureOut">
              <a:rPr lang="he-IL" smtClean="0"/>
              <a:pPr/>
              <a:t>כ"ו/חשון/תשע"ב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0268-B24A-46FB-AFB3-DBAE4C42411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CD60-322E-4C69-861B-2E9F91DD05A5}" type="datetimeFigureOut">
              <a:rPr lang="he-IL" smtClean="0"/>
              <a:pPr/>
              <a:t>כ"ו/חשון/תשע"ב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0268-B24A-46FB-AFB3-DBAE4C42411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CD60-322E-4C69-861B-2E9F91DD05A5}" type="datetimeFigureOut">
              <a:rPr lang="he-IL" smtClean="0"/>
              <a:pPr/>
              <a:t>כ"ו/חשון/תשע"ב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0268-B24A-46FB-AFB3-DBAE4C42411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2CD60-322E-4C69-861B-2E9F91DD05A5}" type="datetimeFigureOut">
              <a:rPr lang="he-IL" smtClean="0"/>
              <a:pPr/>
              <a:t>כ"ו/חשון/תשע"ב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D0268-B24A-46FB-AFB3-DBAE4C42411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//upload.wikimedia.org/wikipedia/commons/3/37/Barcelona_intro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4174232" cy="1470025"/>
          </a:xfrm>
        </p:spPr>
        <p:txBody>
          <a:bodyPr/>
          <a:lstStyle/>
          <a:p>
            <a:r>
              <a:rPr lang="en-US" dirty="0" smtClean="0"/>
              <a:t>RG conference report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2276872"/>
            <a:ext cx="2984376" cy="1752600"/>
          </a:xfrm>
        </p:spPr>
        <p:txBody>
          <a:bodyPr>
            <a:normAutofit fontScale="85000" lnSpcReduction="10000"/>
          </a:bodyPr>
          <a:lstStyle/>
          <a:p>
            <a:pPr rtl="0"/>
            <a:r>
              <a:rPr lang="en-US" dirty="0" smtClean="0"/>
              <a:t>ACGT group meeting 23/11/11</a:t>
            </a:r>
          </a:p>
          <a:p>
            <a:pPr rtl="0"/>
            <a:r>
              <a:rPr lang="en-US" dirty="0" smtClean="0"/>
              <a:t>by </a:t>
            </a:r>
            <a:r>
              <a:rPr lang="en-US" dirty="0" err="1" smtClean="0"/>
              <a:t>Yaron</a:t>
            </a:r>
            <a:r>
              <a:rPr lang="en-US" dirty="0" smtClean="0"/>
              <a:t> Orenstein</a:t>
            </a:r>
            <a:endParaRPr lang="he-IL" dirty="0" smtClean="0"/>
          </a:p>
          <a:p>
            <a:endParaRPr lang="he-IL" dirty="0"/>
          </a:p>
        </p:txBody>
      </p:sp>
      <p:pic>
        <p:nvPicPr>
          <p:cNvPr id="4" name="Picture 2" descr="File:Barcelona intr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548680"/>
            <a:ext cx="3181350" cy="5705476"/>
          </a:xfrm>
          <a:prstGeom prst="rect">
            <a:avLst/>
          </a:prstGeom>
          <a:noFill/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331640" y="4437112"/>
            <a:ext cx="2984376" cy="1752600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slides are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from Yi Wang’s presentation at RG </a:t>
            </a:r>
            <a:r>
              <a:rPr lang="en-US" sz="3200" dirty="0" err="1">
                <a:solidFill>
                  <a:schemeClr val="accent1"/>
                </a:solidFill>
              </a:rPr>
              <a:t>R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ecomb</a:t>
            </a:r>
            <a:endParaRPr kumimoji="0" lang="he-I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e-I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500" b="1" dirty="0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The pipeline of </a:t>
            </a:r>
            <a:r>
              <a:rPr lang="en-GB" sz="1500" b="1" dirty="0" err="1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MetaCluster</a:t>
            </a:r>
            <a:r>
              <a:rPr lang="en-GB" sz="1500" b="1" dirty="0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 3.0 is divided into two major phases: top–down clustering and Bottom–up merging.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7520" y="6283380"/>
            <a:ext cx="2534400" cy="5054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040" y="2203432"/>
            <a:ext cx="7804800" cy="2445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71040" y="5972308"/>
            <a:ext cx="391824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Leung H C M et al. Bioinformatics 2011;27:1489-1495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450438"/>
            <a:ext cx="4930560" cy="347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77761" indent="-7776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900" dirty="0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© The Author 2011. Published by Oxford University Press. All rights reserved. For Permissions, please email: journals.permissions@oup.com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Observations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The 2-phase strategy is based on:</a:t>
            </a:r>
          </a:p>
          <a:p>
            <a:pPr algn="l" rtl="0">
              <a:buNone/>
            </a:pPr>
            <a:r>
              <a:rPr lang="en-US" dirty="0" smtClean="0"/>
              <a:t>	1. The difference between two l-</a:t>
            </a:r>
            <a:r>
              <a:rPr lang="en-US" dirty="0" err="1" smtClean="0"/>
              <a:t>mer</a:t>
            </a:r>
            <a:r>
              <a:rPr lang="en-US" dirty="0" smtClean="0"/>
              <a:t> distributions of fragments from the same species follows a normal </a:t>
            </a:r>
            <a:r>
              <a:rPr lang="en-US" dirty="0" smtClean="0"/>
              <a:t>distribution</a:t>
            </a:r>
          </a:p>
          <a:p>
            <a:pPr algn="l" rtl="0">
              <a:buNone/>
            </a:pPr>
            <a:r>
              <a:rPr lang="en-US" dirty="0" smtClean="0"/>
              <a:t>	2. The differences between two l-</a:t>
            </a:r>
            <a:r>
              <a:rPr lang="en-US" dirty="0" err="1" smtClean="0"/>
              <a:t>mer</a:t>
            </a:r>
            <a:r>
              <a:rPr lang="en-US" dirty="0" smtClean="0"/>
              <a:t> distributions of fragments from different species also follows a normal distribution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This allows to </a:t>
            </a:r>
            <a:r>
              <a:rPr lang="en-US" dirty="0" smtClean="0"/>
              <a:t>derive a probabilistic model to determine how many clusters </a:t>
            </a:r>
            <a:r>
              <a:rPr lang="en-US" dirty="0" smtClean="0"/>
              <a:t>should be used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567690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0560DB6-D4E4-4C59-AE46-C629363508B1}" type="slidenum">
              <a:rPr lang="en-US" altLang="zh-TW" sz="1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  <a:cs typeface="SimSun" pitchFamily="2" charset="-122"/>
              </a:rPr>
              <a:pPr/>
              <a:t>12</a:t>
            </a:fld>
            <a:endParaRPr lang="en-US" altLang="zh-TW" sz="1400">
              <a:solidFill>
                <a:schemeClr val="tx1"/>
              </a:solidFill>
              <a:latin typeface="Times New Roman" pitchFamily="18" charset="0"/>
              <a:ea typeface="PMingLiU" pitchFamily="18" charset="-120"/>
              <a:cs typeface="SimSun" pitchFamily="2" charset="-122"/>
            </a:endParaRPr>
          </a:p>
        </p:txBody>
      </p:sp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2411413" y="260350"/>
            <a:ext cx="48831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3200">
                <a:solidFill>
                  <a:srgbClr val="000000"/>
                </a:solidFill>
                <a:latin typeface="Comic Sans MS" pitchFamily="66" charset="0"/>
                <a:ea typeface="PMingLiU" pitchFamily="18" charset="-120"/>
              </a:rPr>
              <a:t>MetaCluster 2.0 and 3.0</a:t>
            </a:r>
            <a:endParaRPr lang="zh-TW" altLang="en-US" sz="3200">
              <a:solidFill>
                <a:srgbClr val="000000"/>
              </a:solidFill>
              <a:latin typeface="Comic Sans MS" pitchFamily="66" charset="0"/>
              <a:ea typeface="PMingLiU" pitchFamily="18" charset="-120"/>
            </a:endParaRP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712788" y="933450"/>
            <a:ext cx="6019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altLang="zh-TW" sz="2400" u="sng" dirty="0">
                <a:solidFill>
                  <a:srgbClr val="FF0000"/>
                </a:solidFill>
                <a:latin typeface="Comic Sans MS" pitchFamily="66" charset="0"/>
                <a:ea typeface="PMingLiU" pitchFamily="18" charset="-120"/>
              </a:rPr>
              <a:t>Observation 1:</a:t>
            </a:r>
          </a:p>
          <a:p>
            <a:pPr algn="l" rtl="0"/>
            <a:r>
              <a:rPr lang="en-US" altLang="zh-TW" sz="2400" dirty="0">
                <a:latin typeface="Comic Sans MS" pitchFamily="66" charset="0"/>
                <a:ea typeface="PMingLiU" pitchFamily="18" charset="-120"/>
              </a:rPr>
              <a:t>Similar species have </a:t>
            </a:r>
            <a:r>
              <a:rPr lang="en-US" altLang="zh-TW" sz="2400" dirty="0">
                <a:solidFill>
                  <a:srgbClr val="FF0000"/>
                </a:solidFill>
                <a:latin typeface="Comic Sans MS" pitchFamily="66" charset="0"/>
                <a:ea typeface="PMingLiU" pitchFamily="18" charset="-120"/>
              </a:rPr>
              <a:t>similar</a:t>
            </a:r>
            <a:r>
              <a:rPr lang="en-US" altLang="zh-TW" sz="2400" dirty="0">
                <a:latin typeface="Comic Sans MS" pitchFamily="66" charset="0"/>
                <a:ea typeface="PMingLiU" pitchFamily="18" charset="-120"/>
              </a:rPr>
              <a:t> 4-mer frequency distribution</a:t>
            </a:r>
            <a:endParaRPr lang="zh-TW" altLang="en-US" sz="2400" dirty="0">
              <a:latin typeface="Comic Sans MS" pitchFamily="66" charset="0"/>
              <a:ea typeface="PMingLiU" pitchFamily="18" charset="-120"/>
            </a:endParaRPr>
          </a:p>
        </p:txBody>
      </p:sp>
      <p:pic>
        <p:nvPicPr>
          <p:cNvPr id="307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5038"/>
            <a:ext cx="82296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51275"/>
            <a:ext cx="830580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6254094" y="990600"/>
            <a:ext cx="266130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altLang="zh-TW" sz="2000" u="sng" dirty="0" smtClean="0">
                <a:latin typeface="Comic Sans MS" pitchFamily="66" charset="0"/>
                <a:ea typeface="PMingLiU" pitchFamily="18" charset="-120"/>
              </a:rPr>
              <a:t>Pattern</a:t>
            </a:r>
            <a:r>
              <a:rPr lang="en-US" altLang="zh-TW" sz="2000" dirty="0" smtClean="0">
                <a:latin typeface="Comic Sans MS" pitchFamily="66" charset="0"/>
                <a:ea typeface="PMingLiU" pitchFamily="18" charset="-120"/>
              </a:rPr>
              <a:t>		</a:t>
            </a:r>
            <a:r>
              <a:rPr lang="en-US" altLang="zh-TW" sz="2000" u="sng" dirty="0" smtClean="0">
                <a:latin typeface="Comic Sans MS" pitchFamily="66" charset="0"/>
                <a:ea typeface="PMingLiU" pitchFamily="18" charset="-120"/>
              </a:rPr>
              <a:t>Freq</a:t>
            </a:r>
          </a:p>
          <a:p>
            <a:pPr algn="l" rtl="0"/>
            <a:r>
              <a:rPr lang="en-US" altLang="zh-TW" sz="2000" dirty="0" smtClean="0">
                <a:latin typeface="Comic Sans MS" pitchFamily="66" charset="0"/>
                <a:ea typeface="PMingLiU" pitchFamily="18" charset="-120"/>
              </a:rPr>
              <a:t>AAAA		10</a:t>
            </a:r>
          </a:p>
          <a:p>
            <a:pPr algn="l" rtl="0"/>
            <a:r>
              <a:rPr lang="en-US" altLang="zh-TW" sz="2000" dirty="0" smtClean="0">
                <a:latin typeface="Comic Sans MS" pitchFamily="66" charset="0"/>
                <a:ea typeface="PMingLiU" pitchFamily="18" charset="-120"/>
              </a:rPr>
              <a:t>AAAC		5</a:t>
            </a:r>
          </a:p>
          <a:p>
            <a:pPr algn="l" rtl="0"/>
            <a:r>
              <a:rPr lang="en-US" altLang="zh-TW" sz="2000" dirty="0" smtClean="0">
                <a:latin typeface="Comic Sans MS" pitchFamily="66" charset="0"/>
                <a:ea typeface="PMingLiU" pitchFamily="18" charset="-120"/>
              </a:rPr>
              <a:t>…..</a:t>
            </a:r>
            <a:r>
              <a:rPr lang="en-US" altLang="zh-TW" sz="2000" dirty="0">
                <a:latin typeface="Comic Sans MS" pitchFamily="66" charset="0"/>
                <a:ea typeface="PMingLiU" pitchFamily="18" charset="-120"/>
              </a:rPr>
              <a:t>		…..</a:t>
            </a:r>
            <a:endParaRPr lang="zh-TW" altLang="en-US" sz="2000" dirty="0">
              <a:latin typeface="Comic Sans MS" pitchFamily="66" charset="0"/>
              <a:ea typeface="PMingLiU" pitchFamily="18" charset="-12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827584" y="3861048"/>
            <a:ext cx="6877332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2000" dirty="0">
                <a:solidFill>
                  <a:srgbClr val="800000"/>
                </a:solidFill>
              </a:rPr>
              <a:t>4-mers spectrum of 2 DNA fragments from E-coli &amp; Lactobacillus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043608" y="2060848"/>
            <a:ext cx="6443302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2000" dirty="0">
                <a:solidFill>
                  <a:srgbClr val="800000"/>
                </a:solidFill>
              </a:rPr>
              <a:t>4-mers spectrum of 2 DNA fragments from 2 E-coli genomes</a:t>
            </a: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>
          <a:xfrm>
            <a:off x="1042988" y="5516563"/>
            <a:ext cx="7921625" cy="936625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altLang="zh-CN" sz="2200" dirty="0" smtClean="0">
                <a:latin typeface="Comic Sans MS" charset="0"/>
              </a:rPr>
              <a:t>Each DNA fragment is represented by a vector.</a:t>
            </a:r>
          </a:p>
          <a:p>
            <a:pPr>
              <a:buFontTx/>
              <a:buNone/>
              <a:defRPr/>
            </a:pPr>
            <a:r>
              <a:rPr lang="en-US" altLang="zh-CN" sz="2200" dirty="0" smtClean="0">
                <a:latin typeface="Comic Sans MS" charset="0"/>
              </a:rPr>
              <a:t>Similarity of two vectors: </a:t>
            </a:r>
            <a:r>
              <a:rPr lang="en-GB" altLang="zh-CN" sz="2200" dirty="0" smtClean="0">
                <a:latin typeface="Comic Sans MS" charset="0"/>
              </a:rPr>
              <a:t>Spearman </a:t>
            </a:r>
            <a:r>
              <a:rPr lang="en-GB" altLang="zh-CN" sz="2200" dirty="0" err="1" smtClean="0">
                <a:latin typeface="Comic Sans MS" charset="0"/>
              </a:rPr>
              <a:t>Footrule</a:t>
            </a:r>
            <a:r>
              <a:rPr lang="en-GB" altLang="zh-CN" sz="2200" dirty="0" smtClean="0">
                <a:latin typeface="Comic Sans MS" charset="0"/>
              </a:rPr>
              <a:t> Distance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L-</a:t>
            </a:r>
            <a:r>
              <a:rPr lang="en-US" dirty="0" err="1" smtClean="0"/>
              <a:t>mer</a:t>
            </a:r>
            <a:r>
              <a:rPr lang="en-US" dirty="0" smtClean="0"/>
              <a:t> frequency distribution and distance definition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The feature vector includes all possible l-</a:t>
            </a:r>
            <a:r>
              <a:rPr lang="en-US" dirty="0" err="1" smtClean="0"/>
              <a:t>mers</a:t>
            </a:r>
            <a:r>
              <a:rPr lang="en-US" dirty="0" smtClean="0"/>
              <a:t> (reverse complements are the same)</a:t>
            </a:r>
          </a:p>
          <a:p>
            <a:pPr algn="l" rtl="0"/>
            <a:r>
              <a:rPr lang="en-US" dirty="0" smtClean="0"/>
              <a:t>N(l) = (4</a:t>
            </a:r>
            <a:r>
              <a:rPr lang="en-US" baseline="30000" dirty="0" smtClean="0"/>
              <a:t>l</a:t>
            </a:r>
            <a:r>
              <a:rPr lang="en-US" dirty="0" smtClean="0"/>
              <a:t> + 4</a:t>
            </a:r>
            <a:r>
              <a:rPr lang="en-US" baseline="30000" dirty="0" smtClean="0"/>
              <a:t>l/2</a:t>
            </a:r>
            <a:r>
              <a:rPr lang="en-US" dirty="0" smtClean="0"/>
              <a:t>)/2 if l is even</a:t>
            </a:r>
          </a:p>
          <a:p>
            <a:pPr algn="l" rtl="0"/>
            <a:r>
              <a:rPr lang="en-US" dirty="0" smtClean="0"/>
              <a:t>N(l) = (4</a:t>
            </a:r>
            <a:r>
              <a:rPr lang="en-US" baseline="30000" dirty="0" smtClean="0"/>
              <a:t>l</a:t>
            </a:r>
            <a:r>
              <a:rPr lang="en-US" dirty="0" smtClean="0"/>
              <a:t>)/2 if l is odd</a:t>
            </a:r>
          </a:p>
          <a:p>
            <a:pPr algn="l" rtl="0"/>
            <a:r>
              <a:rPr lang="en-US" dirty="0" smtClean="0"/>
              <a:t>For l=4, N(l) = 136</a:t>
            </a:r>
          </a:p>
          <a:p>
            <a:pPr algn="l" rtl="0"/>
            <a:r>
              <a:rPr lang="en-US" dirty="0" smtClean="0"/>
              <a:t>The difference of two l-</a:t>
            </a:r>
            <a:r>
              <a:rPr lang="en-US" dirty="0" err="1" smtClean="0"/>
              <a:t>mer</a:t>
            </a:r>
            <a:r>
              <a:rPr lang="en-US" dirty="0" smtClean="0"/>
              <a:t> distributions from two fragments is calculated using the Spearman </a:t>
            </a:r>
            <a:r>
              <a:rPr lang="en-US" dirty="0" err="1" smtClean="0"/>
              <a:t>Footrule</a:t>
            </a:r>
            <a:r>
              <a:rPr lang="en-US" dirty="0" smtClean="0"/>
              <a:t> distance between their corresponding l-</a:t>
            </a:r>
            <a:r>
              <a:rPr lang="en-US" dirty="0" err="1" smtClean="0"/>
              <a:t>mer</a:t>
            </a:r>
            <a:r>
              <a:rPr lang="en-US" dirty="0" smtClean="0"/>
              <a:t> feature vectors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Spearman </a:t>
            </a:r>
            <a:r>
              <a:rPr lang="en-US" dirty="0" err="1" smtClean="0"/>
              <a:t>Footrule</a:t>
            </a:r>
            <a:r>
              <a:rPr lang="en-US" dirty="0" smtClean="0"/>
              <a:t> distance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Two 4-mer feature vectors A={a</a:t>
            </a:r>
            <a:r>
              <a:rPr lang="en-US" baseline="-25000" dirty="0" smtClean="0"/>
              <a:t>i</a:t>
            </a:r>
            <a:r>
              <a:rPr lang="en-US" dirty="0" smtClean="0"/>
              <a:t>} and B={b</a:t>
            </a:r>
            <a:r>
              <a:rPr lang="en-US" baseline="-25000" dirty="0" smtClean="0"/>
              <a:t>i</a:t>
            </a:r>
            <a:r>
              <a:rPr lang="en-US" dirty="0" smtClean="0"/>
              <a:t>}</a:t>
            </a:r>
          </a:p>
          <a:p>
            <a:pPr algn="l" rtl="0"/>
            <a:r>
              <a:rPr lang="en-US" dirty="0" smtClean="0"/>
              <a:t>Let r</a:t>
            </a:r>
            <a:r>
              <a:rPr lang="en-US" baseline="30000" dirty="0" smtClean="0"/>
              <a:t>A</a:t>
            </a:r>
            <a:r>
              <a:rPr lang="en-US" dirty="0" smtClean="0"/>
              <a:t>(a</a:t>
            </a:r>
            <a:r>
              <a:rPr lang="en-US" baseline="-25000" dirty="0" smtClean="0"/>
              <a:t>i</a:t>
            </a:r>
            <a:r>
              <a:rPr lang="en-US" dirty="0" smtClean="0"/>
              <a:t>) and r</a:t>
            </a:r>
            <a:r>
              <a:rPr lang="en-US" baseline="30000" dirty="0" smtClean="0"/>
              <a:t>B</a:t>
            </a:r>
            <a:r>
              <a:rPr lang="en-US" dirty="0" smtClean="0"/>
              <a:t>(b</a:t>
            </a:r>
            <a:r>
              <a:rPr lang="en-US" baseline="-25000" dirty="0" smtClean="0"/>
              <a:t>i</a:t>
            </a:r>
            <a:r>
              <a:rPr lang="en-US" dirty="0" smtClean="0"/>
              <a:t>) be the rank of a</a:t>
            </a:r>
            <a:r>
              <a:rPr lang="en-US" baseline="-25000" dirty="0" smtClean="0"/>
              <a:t>i</a:t>
            </a:r>
            <a:r>
              <a:rPr lang="en-US" dirty="0" smtClean="0"/>
              <a:t> and b</a:t>
            </a:r>
            <a:r>
              <a:rPr lang="en-US" baseline="-25000" dirty="0" smtClean="0"/>
              <a:t>i</a:t>
            </a:r>
            <a:r>
              <a:rPr lang="en-US" dirty="0" smtClean="0"/>
              <a:t> in the sorted list of {a</a:t>
            </a:r>
            <a:r>
              <a:rPr lang="en-US" baseline="-25000" dirty="0" smtClean="0"/>
              <a:t>i</a:t>
            </a:r>
            <a:r>
              <a:rPr lang="en-US" dirty="0" smtClean="0"/>
              <a:t>} and {b</a:t>
            </a:r>
            <a:r>
              <a:rPr lang="en-US" baseline="-25000" dirty="0" smtClean="0"/>
              <a:t>i</a:t>
            </a:r>
            <a:r>
              <a:rPr lang="en-US" dirty="0" smtClean="0"/>
              <a:t>}, respectively</a:t>
            </a:r>
          </a:p>
          <a:p>
            <a:pPr algn="l" rtl="0"/>
            <a:r>
              <a:rPr lang="en-US" dirty="0" smtClean="0"/>
              <a:t>Dist (A,B) = ∑ | r</a:t>
            </a:r>
            <a:r>
              <a:rPr lang="en-US" baseline="30000" dirty="0" smtClean="0"/>
              <a:t>A</a:t>
            </a:r>
            <a:r>
              <a:rPr lang="en-US" dirty="0" smtClean="0"/>
              <a:t>(a</a:t>
            </a:r>
            <a:r>
              <a:rPr lang="en-US" baseline="-25000" dirty="0" smtClean="0"/>
              <a:t>i</a:t>
            </a:r>
            <a:r>
              <a:rPr lang="en-US" dirty="0" smtClean="0"/>
              <a:t>) - r</a:t>
            </a:r>
            <a:r>
              <a:rPr lang="en-US" baseline="30000" dirty="0" smtClean="0"/>
              <a:t>B</a:t>
            </a:r>
            <a:r>
              <a:rPr lang="en-US" dirty="0" smtClean="0"/>
              <a:t>(b</a:t>
            </a:r>
            <a:r>
              <a:rPr lang="en-US" baseline="-25000" dirty="0" smtClean="0"/>
              <a:t>i</a:t>
            </a:r>
            <a:r>
              <a:rPr lang="en-US" dirty="0" smtClean="0"/>
              <a:t>) |</a:t>
            </a:r>
          </a:p>
          <a:p>
            <a:pPr algn="l" rtl="0"/>
            <a:r>
              <a:rPr lang="en-US" dirty="0" smtClean="0"/>
              <a:t>The distance range is between 0 to k(k+1), where 0 is similar vectors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Spearman distance distribution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Randomly select:</a:t>
            </a:r>
          </a:p>
          <a:p>
            <a:pPr lvl="1" algn="l" rtl="0"/>
            <a:r>
              <a:rPr lang="en-US" dirty="0" smtClean="0"/>
              <a:t>For each genome out of </a:t>
            </a:r>
            <a:r>
              <a:rPr lang="en-US" dirty="0" smtClean="0"/>
              <a:t>10,000:</a:t>
            </a:r>
            <a:endParaRPr lang="en-US" dirty="0" smtClean="0"/>
          </a:p>
          <a:p>
            <a:pPr lvl="1" algn="l" rtl="0"/>
            <a:r>
              <a:rPr lang="en-US" dirty="0" smtClean="0"/>
              <a:t>1 </a:t>
            </a:r>
            <a:r>
              <a:rPr lang="en-US" dirty="0" smtClean="0"/>
              <a:t>million pairs of fragments of 1,000 </a:t>
            </a:r>
            <a:r>
              <a:rPr lang="en-US" dirty="0" err="1" smtClean="0"/>
              <a:t>nt</a:t>
            </a:r>
            <a:r>
              <a:rPr lang="en-US" dirty="0" smtClean="0"/>
              <a:t> </a:t>
            </a:r>
            <a:r>
              <a:rPr lang="en-US" dirty="0" smtClean="0"/>
              <a:t>long</a:t>
            </a:r>
            <a:endParaRPr lang="en-US" dirty="0" smtClean="0"/>
          </a:p>
          <a:p>
            <a:pPr algn="l" rtl="0"/>
            <a:r>
              <a:rPr lang="en-US" dirty="0" smtClean="0"/>
              <a:t>For fragments from different </a:t>
            </a:r>
            <a:r>
              <a:rPr lang="en-US" dirty="0" smtClean="0"/>
              <a:t>families, select:</a:t>
            </a:r>
          </a:p>
          <a:p>
            <a:pPr lvl="1" algn="l" rtl="0"/>
            <a:r>
              <a:rPr lang="en-US" dirty="0" smtClean="0"/>
              <a:t>10,000 </a:t>
            </a:r>
            <a:r>
              <a:rPr lang="en-US" dirty="0" smtClean="0"/>
              <a:t>pairs of </a:t>
            </a:r>
            <a:r>
              <a:rPr lang="en-US" dirty="0" smtClean="0"/>
              <a:t>genomes (the </a:t>
            </a:r>
            <a:r>
              <a:rPr lang="en-US" dirty="0" smtClean="0"/>
              <a:t>two genomes </a:t>
            </a:r>
            <a:r>
              <a:rPr lang="en-US" dirty="0" smtClean="0"/>
              <a:t>belong </a:t>
            </a:r>
            <a:r>
              <a:rPr lang="en-US" dirty="0" smtClean="0"/>
              <a:t>to different </a:t>
            </a:r>
            <a:r>
              <a:rPr lang="en-US" dirty="0" smtClean="0"/>
              <a:t>families):</a:t>
            </a:r>
          </a:p>
          <a:p>
            <a:pPr lvl="1" algn="l" rtl="0"/>
            <a:r>
              <a:rPr lang="en-US" dirty="0" smtClean="0"/>
              <a:t>One </a:t>
            </a:r>
            <a:r>
              <a:rPr lang="en-US" dirty="0" smtClean="0"/>
              <a:t>fragment of length 1,000 </a:t>
            </a:r>
            <a:r>
              <a:rPr lang="en-US" dirty="0" err="1" smtClean="0"/>
              <a:t>nt</a:t>
            </a:r>
            <a:r>
              <a:rPr lang="en-US" dirty="0" smtClean="0"/>
              <a:t> from each genome </a:t>
            </a:r>
          </a:p>
          <a:p>
            <a:pPr lvl="1" algn="l" rtl="0"/>
            <a:r>
              <a:rPr lang="en-US" dirty="0" smtClean="0"/>
              <a:t>This is repeated </a:t>
            </a:r>
            <a:r>
              <a:rPr lang="en-US" dirty="0" smtClean="0"/>
              <a:t>for 10</a:t>
            </a:r>
            <a:r>
              <a:rPr lang="en-US" baseline="30000" dirty="0" smtClean="0"/>
              <a:t>6</a:t>
            </a:r>
            <a:r>
              <a:rPr lang="en-US" dirty="0" smtClean="0"/>
              <a:t> pairs of fragments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1"/>
            <a:ext cx="8493120" cy="6149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500" b="1" dirty="0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Probability density functions of the Spearman distance between two fragments from the same species (</a:t>
            </a:r>
            <a:r>
              <a:rPr lang="en-GB" sz="1500" b="1" dirty="0" err="1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intradistance</a:t>
            </a:r>
            <a:r>
              <a:rPr lang="en-GB" sz="1500" b="1" dirty="0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) and between two fragments from the same order but different families (</a:t>
            </a:r>
            <a:r>
              <a:rPr lang="en-GB" sz="1500" b="1" dirty="0" err="1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interdistance</a:t>
            </a:r>
            <a:r>
              <a:rPr lang="en-GB" sz="1500" b="1" dirty="0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7520" y="6283380"/>
            <a:ext cx="2534400" cy="5054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040" y="1343662"/>
            <a:ext cx="7804800" cy="41649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71040" y="5972308"/>
            <a:ext cx="391824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Leung H C M et al. Bioinformatics 2011;27:1489-1495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450438"/>
            <a:ext cx="4930560" cy="347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77761" indent="-7776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900" dirty="0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© The Author 2011. Published by Oxford University Press. All rights reserved. For Permissions, please email: journals.permissions@oup.com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Phase 1: Two-down clustering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Apply the k-median algorithm to cluster the fragments into k’ clusters of similar sizes</a:t>
            </a:r>
          </a:p>
          <a:p>
            <a:pPr algn="l" rtl="0"/>
            <a:r>
              <a:rPr lang="en-US" dirty="0" smtClean="0"/>
              <a:t>K-median algorithm repeatedly assigns feature vector to the closest cluster and selects a feature vector in each cluster as the center with the following objective function:</a:t>
            </a:r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Feature vector c</a:t>
            </a:r>
            <a:r>
              <a:rPr lang="en-US" baseline="-25000" dirty="0" smtClean="0"/>
              <a:t>i</a:t>
            </a:r>
            <a:r>
              <a:rPr lang="en-US" dirty="0" smtClean="0"/>
              <a:t> is the center of cluster C</a:t>
            </a:r>
            <a:r>
              <a:rPr lang="en-US" baseline="-25000" dirty="0" smtClean="0"/>
              <a:t>i</a:t>
            </a:r>
            <a:endParaRPr lang="en-US" dirty="0" smtClean="0"/>
          </a:p>
          <a:p>
            <a:pPr algn="l" rtl="0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15616" y="4725144"/>
          <a:ext cx="6525725" cy="1080120"/>
        </p:xfrm>
        <a:graphic>
          <a:graphicData uri="http://schemas.openxmlformats.org/presentationml/2006/ole">
            <p:oleObj spid="_x0000_s1026" name="Equation" r:id="rId3" imgW="1841400" imgH="304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Top-down clustering cont.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The algorithm is repeated several times with different initial clustering centers and the one that gives the minimum objective function is selected</a:t>
            </a:r>
          </a:p>
          <a:p>
            <a:pPr algn="l" rtl="0"/>
            <a:r>
              <a:rPr lang="en-US" dirty="0" smtClean="0"/>
              <a:t>The value of k’ is determined automatically based on a probabilistic model by restricting the number of false positive fragments in a cluster to be limited by some predefined threshold </a:t>
            </a:r>
            <a:r>
              <a:rPr lang="en-US" i="1" dirty="0" smtClean="0"/>
              <a:t>t x size of the cluster</a:t>
            </a:r>
          </a:p>
          <a:p>
            <a:pPr algn="l" rtl="0">
              <a:buNone/>
            </a:pP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How to determine k’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Average cluster size is n/k’</a:t>
            </a:r>
          </a:p>
          <a:p>
            <a:pPr algn="l" rtl="0"/>
            <a:r>
              <a:rPr lang="en-US" dirty="0" smtClean="0"/>
              <a:t>The distance between each fragment and the center from the same species can be approximated by N(</a:t>
            </a:r>
            <a:r>
              <a:rPr lang="el-GR" dirty="0" smtClean="0"/>
              <a:t>μ</a:t>
            </a:r>
            <a:r>
              <a:rPr lang="en-US" baseline="-25000" dirty="0" smtClean="0"/>
              <a:t>intra</a:t>
            </a:r>
            <a:r>
              <a:rPr lang="en-US" dirty="0" smtClean="0"/>
              <a:t>, </a:t>
            </a:r>
            <a:r>
              <a:rPr lang="el-GR" dirty="0" smtClean="0">
                <a:latin typeface="Arial"/>
                <a:cs typeface="Arial"/>
              </a:rPr>
              <a:t>σ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intra</a:t>
            </a:r>
            <a:r>
              <a:rPr lang="en-US" dirty="0" smtClean="0"/>
              <a:t>)</a:t>
            </a:r>
          </a:p>
          <a:p>
            <a:pPr algn="l" rtl="0"/>
            <a:r>
              <a:rPr lang="en-US" dirty="0" smtClean="0"/>
              <a:t>The distance from different species can be approximated by N(</a:t>
            </a:r>
            <a:r>
              <a:rPr lang="el-GR" dirty="0" smtClean="0"/>
              <a:t>μ</a:t>
            </a:r>
            <a:r>
              <a:rPr lang="en-US" baseline="-25000" dirty="0" smtClean="0"/>
              <a:t>inter</a:t>
            </a:r>
            <a:r>
              <a:rPr lang="en-US" dirty="0" smtClean="0"/>
              <a:t>, </a:t>
            </a:r>
            <a:r>
              <a:rPr lang="el-GR" dirty="0" smtClean="0">
                <a:latin typeface="Arial"/>
                <a:cs typeface="Arial"/>
              </a:rPr>
              <a:t>σ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inter</a:t>
            </a:r>
            <a:r>
              <a:rPr lang="en-US" dirty="0" smtClean="0"/>
              <a:t>)</a:t>
            </a:r>
          </a:p>
          <a:p>
            <a:pPr algn="l" rtl="0"/>
            <a:r>
              <a:rPr lang="en-US" dirty="0" smtClean="0"/>
              <a:t>Given a cluster C</a:t>
            </a:r>
            <a:r>
              <a:rPr lang="en-US" baseline="-25000" dirty="0" smtClean="0"/>
              <a:t>i</a:t>
            </a:r>
            <a:r>
              <a:rPr lang="en-US" dirty="0" smtClean="0"/>
              <a:t>, the total distance between the center c</a:t>
            </a:r>
            <a:r>
              <a:rPr lang="en-US" baseline="-25000" dirty="0" smtClean="0"/>
              <a:t>i</a:t>
            </a:r>
            <a:r>
              <a:rPr lang="en-US" dirty="0" smtClean="0"/>
              <a:t> and each feature vector in the cluster d</a:t>
            </a:r>
            <a:r>
              <a:rPr lang="en-US" baseline="-25000" dirty="0" smtClean="0"/>
              <a:t>i</a:t>
            </a:r>
            <a:r>
              <a:rPr lang="en-US" dirty="0" smtClean="0"/>
              <a:t> = ∑</a:t>
            </a:r>
            <a:r>
              <a:rPr lang="en-US" baseline="-25000" dirty="0" smtClean="0"/>
              <a:t>A</a:t>
            </a:r>
            <a:r>
              <a:rPr lang="az-Cyrl-AZ" baseline="-25000" dirty="0" smtClean="0"/>
              <a:t>Є</a:t>
            </a:r>
            <a:r>
              <a:rPr lang="en-US" baseline="-25000" dirty="0" smtClean="0"/>
              <a:t>Ci </a:t>
            </a:r>
            <a:r>
              <a:rPr lang="en-US" dirty="0" smtClean="0"/>
              <a:t>dist(A, c</a:t>
            </a:r>
            <a:r>
              <a:rPr lang="en-US" baseline="-25000" dirty="0" smtClean="0"/>
              <a:t>i</a:t>
            </a:r>
            <a:r>
              <a:rPr lang="en-US" dirty="0" smtClean="0"/>
              <a:t>)</a:t>
            </a:r>
            <a:endParaRPr lang="he-IL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Meta cluster 4.0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Mata-Cluster 4.0 was presented in the conference (Wang, Yi; Leung, H.; Chin, F.)</a:t>
            </a:r>
          </a:p>
          <a:p>
            <a:pPr algn="l" rtl="0"/>
            <a:r>
              <a:rPr lang="en-US" dirty="0" smtClean="0"/>
              <a:t>Meta-Cluster 3.0 was presented in Bioinformatics (April 2011) under the title:</a:t>
            </a:r>
          </a:p>
          <a:p>
            <a:pPr algn="l" rtl="0">
              <a:buNone/>
            </a:pPr>
            <a:r>
              <a:rPr lang="en-US" dirty="0"/>
              <a:t>	</a:t>
            </a:r>
            <a:r>
              <a:rPr lang="en-US" i="1" dirty="0" smtClean="0"/>
              <a:t>A Robust and Accurate Binning Algorithm for </a:t>
            </a:r>
            <a:r>
              <a:rPr lang="en-US" i="1" dirty="0" err="1" smtClean="0"/>
              <a:t>Metagenomic</a:t>
            </a:r>
            <a:r>
              <a:rPr lang="en-US" i="1" dirty="0" smtClean="0"/>
              <a:t> Sequences with Arbitrary Species Abundance Ratio</a:t>
            </a:r>
          </a:p>
          <a:p>
            <a:pPr algn="l" rtl="0"/>
            <a:r>
              <a:rPr lang="en-US" dirty="0" smtClean="0"/>
              <a:t>By a group from the University of Hong Kong  and Southeast University, Nanjing, China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How to determine k</a:t>
            </a:r>
            <a:r>
              <a:rPr lang="en-US" dirty="0" smtClean="0"/>
              <a:t>’ – cont. 1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Let </a:t>
            </a:r>
            <a:r>
              <a:rPr lang="en-US" dirty="0" smtClean="0"/>
              <a:t>s out of n/k’ fragments in the cluster </a:t>
            </a:r>
            <a:r>
              <a:rPr lang="en-US" dirty="0" smtClean="0"/>
              <a:t>be sampled </a:t>
            </a:r>
            <a:r>
              <a:rPr lang="en-US" dirty="0" smtClean="0"/>
              <a:t>from the same species with average distance between the center and the rest s-1 fragments being </a:t>
            </a:r>
            <a:r>
              <a:rPr lang="en-US" dirty="0" smtClean="0"/>
              <a:t>x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 smtClean="0"/>
              <a:t>probability that there are n/k’ – s false positives equals the probability that the average distance between the center and the n/k’ – s fragments from different segments will be </a:t>
            </a:r>
            <a:r>
              <a:rPr lang="en-US" dirty="0" smtClean="0"/>
              <a:t>        (</a:t>
            </a:r>
            <a:r>
              <a:rPr lang="en-US" dirty="0" smtClean="0"/>
              <a:t>d</a:t>
            </a:r>
            <a:r>
              <a:rPr lang="en-US" baseline="-25000" dirty="0" smtClean="0"/>
              <a:t>i</a:t>
            </a:r>
            <a:r>
              <a:rPr lang="en-US" dirty="0" smtClean="0"/>
              <a:t>-(s-1)x)/(n/k’-s</a:t>
            </a:r>
            <a:r>
              <a:rPr lang="en-US" dirty="0" smtClean="0"/>
              <a:t>)</a:t>
            </a:r>
          </a:p>
          <a:p>
            <a:pPr algn="l" rtl="0"/>
            <a:r>
              <a:rPr lang="en-US" dirty="0" smtClean="0"/>
              <a:t>This </a:t>
            </a:r>
            <a:r>
              <a:rPr lang="en-US" dirty="0" smtClean="0"/>
              <a:t>follows the Gaussian distribution N(</a:t>
            </a:r>
            <a:r>
              <a:rPr lang="el-GR" dirty="0" smtClean="0"/>
              <a:t>μ</a:t>
            </a:r>
            <a:r>
              <a:rPr lang="en-US" baseline="-25000" dirty="0" smtClean="0"/>
              <a:t>inter</a:t>
            </a:r>
            <a:r>
              <a:rPr lang="en-US" dirty="0" smtClean="0"/>
              <a:t>, </a:t>
            </a:r>
            <a:r>
              <a:rPr lang="el-GR" dirty="0" smtClean="0">
                <a:latin typeface="Arial"/>
                <a:cs typeface="Arial"/>
              </a:rPr>
              <a:t>σ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inter</a:t>
            </a:r>
            <a:r>
              <a:rPr lang="en-US" dirty="0" smtClean="0"/>
              <a:t>/(n/k’-s))</a:t>
            </a:r>
            <a:endParaRPr lang="he-IL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determine k</a:t>
            </a:r>
            <a:r>
              <a:rPr lang="en-US" dirty="0" smtClean="0"/>
              <a:t>’ – cont. 2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expected number of false positives in a cluster:</a:t>
            </a:r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Where                                                             .</a:t>
            </a:r>
          </a:p>
          <a:p>
            <a:pPr algn="l" rtl="0"/>
            <a:r>
              <a:rPr lang="en-US" dirty="0" err="1" smtClean="0"/>
              <a:t>MetaCluster</a:t>
            </a:r>
            <a:r>
              <a:rPr lang="en-US" dirty="0" smtClean="0"/>
              <a:t> increases the value of k’ until the expected number of false positives in a cluster </a:t>
            </a:r>
            <a:r>
              <a:rPr lang="en-US" dirty="0" smtClean="0"/>
              <a:t>≤ t * (n/k’)</a:t>
            </a:r>
            <a:endParaRPr lang="he-IL" dirty="0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395536" y="2780928"/>
          <a:ext cx="8453777" cy="1440160"/>
        </p:xfrm>
        <a:graphic>
          <a:graphicData uri="http://schemas.openxmlformats.org/presentationml/2006/ole">
            <p:oleObj spid="_x0000_s36866" name="Equation" r:id="rId3" imgW="3873240" imgH="660240" progId="Equation.3">
              <p:embed/>
            </p:oleObj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2123728" y="3789040"/>
          <a:ext cx="5405437" cy="663575"/>
        </p:xfrm>
        <a:graphic>
          <a:graphicData uri="http://schemas.openxmlformats.org/presentationml/2006/ole">
            <p:oleObj spid="_x0000_s36867" name="Equation" r:id="rId4" imgW="2476440" imgH="30456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Bottom-up merging of the clusters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inter-cluster distances between pairs of DNA fragments A in C</a:t>
            </a:r>
            <a:r>
              <a:rPr lang="en-US" baseline="-25000" dirty="0" smtClean="0"/>
              <a:t>1</a:t>
            </a:r>
            <a:r>
              <a:rPr lang="en-US" dirty="0" smtClean="0"/>
              <a:t> and B in C</a:t>
            </a:r>
            <a:r>
              <a:rPr lang="en-US" baseline="-25000" dirty="0" smtClean="0"/>
              <a:t>2</a:t>
            </a:r>
            <a:r>
              <a:rPr lang="en-US" dirty="0" smtClean="0"/>
              <a:t>:</a:t>
            </a:r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When k is known, merging is performed between closest cluster till k clusters are left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he-IL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79712" y="2708920"/>
          <a:ext cx="4637314" cy="1019190"/>
        </p:xfrm>
        <a:graphic>
          <a:graphicData uri="http://schemas.openxmlformats.org/presentationml/2006/ole">
            <p:oleObj spid="_x0000_s2050" name="Equation" r:id="rId3" imgW="2311200" imgH="507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Bottom-up continued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Two cluster C</a:t>
            </a:r>
            <a:r>
              <a:rPr lang="en-US" baseline="-25000" dirty="0" smtClean="0"/>
              <a:t>1</a:t>
            </a:r>
            <a:r>
              <a:rPr lang="en-US" dirty="0" smtClean="0"/>
              <a:t> and C</a:t>
            </a:r>
            <a:r>
              <a:rPr lang="en-US" baseline="-25000" dirty="0" smtClean="0"/>
              <a:t>2</a:t>
            </a:r>
            <a:r>
              <a:rPr lang="en-US" dirty="0" smtClean="0"/>
              <a:t> with average intra-cluster d</a:t>
            </a:r>
            <a:r>
              <a:rPr lang="en-US" baseline="-25000" dirty="0" smtClean="0"/>
              <a:t>1</a:t>
            </a:r>
            <a:r>
              <a:rPr lang="en-US" dirty="0" smtClean="0"/>
              <a:t> and d</a:t>
            </a:r>
            <a:r>
              <a:rPr lang="en-US" baseline="-25000" dirty="0" smtClean="0"/>
              <a:t>2</a:t>
            </a:r>
            <a:r>
              <a:rPr lang="en-US" dirty="0" smtClean="0"/>
              <a:t> respectively are merged if </a:t>
            </a:r>
            <a:r>
              <a:rPr lang="el-GR" dirty="0" smtClean="0"/>
              <a:t>α∙</a:t>
            </a:r>
            <a:r>
              <a:rPr lang="en-US" dirty="0" smtClean="0"/>
              <a:t>dist(C</a:t>
            </a:r>
            <a:r>
              <a:rPr lang="en-US" baseline="-25000" dirty="0" smtClean="0"/>
              <a:t>1</a:t>
            </a:r>
            <a:r>
              <a:rPr lang="en-US" dirty="0" smtClean="0"/>
              <a:t>,C</a:t>
            </a:r>
            <a:r>
              <a:rPr lang="en-US" baseline="-25000" dirty="0" smtClean="0"/>
              <a:t>2</a:t>
            </a:r>
            <a:r>
              <a:rPr lang="en-US" dirty="0" smtClean="0"/>
              <a:t>)≤average(d</a:t>
            </a:r>
            <a:r>
              <a:rPr lang="en-US" baseline="-25000" dirty="0" smtClean="0"/>
              <a:t>1</a:t>
            </a:r>
            <a:r>
              <a:rPr lang="en-US" dirty="0" smtClean="0"/>
              <a:t>,d</a:t>
            </a:r>
            <a:r>
              <a:rPr lang="en-US" baseline="-25000" dirty="0" smtClean="0"/>
              <a:t>2</a:t>
            </a:r>
            <a:r>
              <a:rPr lang="en-US" dirty="0" smtClean="0"/>
              <a:t>).</a:t>
            </a:r>
          </a:p>
          <a:p>
            <a:pPr algn="l" rtl="0"/>
            <a:r>
              <a:rPr lang="el-GR" dirty="0" smtClean="0"/>
              <a:t>α</a:t>
            </a:r>
            <a:r>
              <a:rPr lang="en-US" dirty="0" smtClean="0"/>
              <a:t> is determined by minimizing the expected false negative and false positive fragments</a:t>
            </a:r>
          </a:p>
          <a:p>
            <a:pPr algn="l" rtl="0"/>
            <a:r>
              <a:rPr lang="en-US" dirty="0" smtClean="0"/>
              <a:t>Assume all fragments in C</a:t>
            </a:r>
            <a:r>
              <a:rPr lang="en-US" baseline="-25000" dirty="0" smtClean="0"/>
              <a:t>i</a:t>
            </a:r>
            <a:r>
              <a:rPr lang="en-US" dirty="0" smtClean="0"/>
              <a:t> are sampled from the same species, the intra-cluster distance can be modeled by the intra-species distance distribution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</a:t>
            </a:r>
            <a:r>
              <a:rPr lang="el-GR" dirty="0" smtClean="0"/>
              <a:t>α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probability that two clusters are not merged incorrectly (false negative):</a:t>
            </a:r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The probability to incorrectly merge two cluster (false positive):</a:t>
            </a:r>
          </a:p>
          <a:p>
            <a:pPr algn="l" rtl="0"/>
            <a:endParaRPr lang="he-IL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85738" y="2781300"/>
          <a:ext cx="8982075" cy="1611313"/>
        </p:xfrm>
        <a:graphic>
          <a:graphicData uri="http://schemas.openxmlformats.org/presentationml/2006/ole">
            <p:oleObj spid="_x0000_s3078" name="Equation" r:id="rId3" imgW="4952880" imgH="888840" progId="Equation.3">
              <p:embed/>
            </p:oleObj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323850" y="5516563"/>
          <a:ext cx="4122738" cy="1012825"/>
        </p:xfrm>
        <a:graphic>
          <a:graphicData uri="http://schemas.openxmlformats.org/presentationml/2006/ole">
            <p:oleObj spid="_x0000_s3079" name="Equation" r:id="rId4" imgW="2273040" imgH="558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MetaCluster</a:t>
            </a:r>
            <a:r>
              <a:rPr lang="en-US" dirty="0" smtClean="0"/>
              <a:t> 4.0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u="sng" dirty="0" smtClean="0">
                <a:solidFill>
                  <a:srgbClr val="FF0000"/>
                </a:solidFill>
                <a:ea typeface="ＭＳ Ｐゴシック" pitchFamily="34" charset="-128"/>
              </a:rPr>
              <a:t>Limitations of </a:t>
            </a:r>
            <a:r>
              <a:rPr lang="en-US" u="sng" dirty="0" err="1" smtClean="0">
                <a:solidFill>
                  <a:srgbClr val="FF0000"/>
                </a:solidFill>
                <a:ea typeface="ＭＳ Ｐゴシック" pitchFamily="34" charset="-128"/>
              </a:rPr>
              <a:t>MetaCluster</a:t>
            </a:r>
            <a:r>
              <a:rPr lang="en-US" u="sng" dirty="0" smtClean="0">
                <a:solidFill>
                  <a:srgbClr val="FF0000"/>
                </a:solidFill>
                <a:ea typeface="ＭＳ Ｐゴシック" pitchFamily="34" charset="-128"/>
              </a:rPr>
              <a:t> 3.0:</a:t>
            </a:r>
          </a:p>
          <a:p>
            <a:pPr lvl="1" algn="l" rtl="0"/>
            <a:r>
              <a:rPr lang="en-US" dirty="0" smtClean="0"/>
              <a:t>C</a:t>
            </a:r>
            <a:r>
              <a:rPr lang="en-US" dirty="0" smtClean="0"/>
              <a:t>an </a:t>
            </a:r>
            <a:r>
              <a:rPr lang="en-US" dirty="0" smtClean="0"/>
              <a:t>only work for long reads, say 500bp</a:t>
            </a:r>
          </a:p>
          <a:p>
            <a:pPr lvl="1" algn="l" rtl="0"/>
            <a:r>
              <a:rPr lang="en-US" dirty="0" smtClean="0"/>
              <a:t>F</a:t>
            </a:r>
            <a:r>
              <a:rPr lang="en-US" dirty="0" smtClean="0"/>
              <a:t>ails </a:t>
            </a:r>
            <a:r>
              <a:rPr lang="en-US" dirty="0" smtClean="0"/>
              <a:t>when number of species is large, say &gt;20 (accumulated errors in the merging step)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err="1" smtClean="0"/>
              <a:t>MetaCluster</a:t>
            </a:r>
            <a:r>
              <a:rPr lang="en-US" dirty="0" smtClean="0"/>
              <a:t> 4.0 was developed to handle:</a:t>
            </a:r>
          </a:p>
          <a:p>
            <a:pPr lvl="1" algn="l" rtl="0"/>
            <a:r>
              <a:rPr lang="en-US" dirty="0" smtClean="0"/>
              <a:t>Lack of reference genome (99% species not known)</a:t>
            </a:r>
          </a:p>
          <a:p>
            <a:pPr lvl="1" algn="l" rtl="0"/>
            <a:r>
              <a:rPr lang="en-US" dirty="0" smtClean="0"/>
              <a:t>Uneven abundance ratio of species (1:100 or higher)</a:t>
            </a:r>
          </a:p>
          <a:p>
            <a:pPr lvl="1" algn="l" rtl="0"/>
            <a:r>
              <a:rPr lang="en-US" dirty="0" smtClean="0"/>
              <a:t>Short NGS reads (50-100 </a:t>
            </a:r>
            <a:r>
              <a:rPr lang="en-US" dirty="0" err="1" smtClean="0"/>
              <a:t>bp</a:t>
            </a:r>
            <a:r>
              <a:rPr lang="en-US" dirty="0" smtClean="0"/>
              <a:t>)</a:t>
            </a:r>
          </a:p>
          <a:p>
            <a:pPr lvl="1" algn="l" rtl="0"/>
            <a:r>
              <a:rPr lang="en-US" dirty="0" smtClean="0"/>
              <a:t>A large number of species (can be more than a hundred, even thousands)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MetaCluster</a:t>
            </a:r>
            <a:r>
              <a:rPr lang="en-US" dirty="0" smtClean="0"/>
              <a:t> 4.0 overview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Form groups of short reads likely from the same genome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Estimate the l-</a:t>
            </a:r>
            <a:r>
              <a:rPr lang="en-US" dirty="0" err="1" smtClean="0"/>
              <a:t>mer</a:t>
            </a:r>
            <a:r>
              <a:rPr lang="en-US" dirty="0" smtClean="0"/>
              <a:t> distribution of each group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Employ a modified version of </a:t>
            </a:r>
            <a:r>
              <a:rPr lang="en-US" dirty="0" err="1" smtClean="0"/>
              <a:t>MetaCluster</a:t>
            </a:r>
            <a:r>
              <a:rPr lang="en-US" dirty="0" smtClean="0"/>
              <a:t> 3.0 to bin the groups based on their l-</a:t>
            </a:r>
            <a:r>
              <a:rPr lang="en-US" dirty="0" err="1" smtClean="0"/>
              <a:t>mer</a:t>
            </a:r>
            <a:r>
              <a:rPr lang="en-US" dirty="0" smtClean="0"/>
              <a:t> distributions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447735" cy="657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87624" y="1556792"/>
            <a:ext cx="28803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dirty="0" smtClean="0"/>
              <a:t>1</a:t>
            </a:r>
            <a:endParaRPr lang="he-IL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Phase 1: probabilistic grouping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Each read is considered as a group and are progressively merged as long as</a:t>
            </a:r>
          </a:p>
          <a:p>
            <a:pPr lvl="1" algn="l" rtl="0"/>
            <a:r>
              <a:rPr lang="en-US" dirty="0" smtClean="0"/>
              <a:t>A read in one group shares a common w-</a:t>
            </a:r>
            <a:r>
              <a:rPr lang="en-US" dirty="0" err="1" smtClean="0"/>
              <a:t>mer</a:t>
            </a:r>
            <a:r>
              <a:rPr lang="en-US" dirty="0" smtClean="0"/>
              <a:t> with a read in another group</a:t>
            </a:r>
          </a:p>
          <a:p>
            <a:pPr lvl="1" algn="l" rtl="0"/>
            <a:r>
              <a:rPr lang="en-US" dirty="0" smtClean="0"/>
              <a:t>The likelihood of an incorrect false-positive merging is low (below a threshold p)                      [= a limit on the size of the groups]</a:t>
            </a:r>
          </a:p>
          <a:p>
            <a:pPr algn="l" rtl="0"/>
            <a:r>
              <a:rPr lang="en-US" dirty="0" smtClean="0"/>
              <a:t>When w≥35 the probability of two reads from different genomes to share a w-</a:t>
            </a:r>
            <a:r>
              <a:rPr lang="en-US" dirty="0" err="1" smtClean="0"/>
              <a:t>mer</a:t>
            </a:r>
            <a:r>
              <a:rPr lang="en-US" dirty="0" smtClean="0"/>
              <a:t> is &lt;0.03% and &lt; 0.22% if they are from the same family or genus level, respectively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734" r="2734"/>
          <a:stretch>
            <a:fillRect/>
          </a:stretch>
        </p:blipFill>
        <p:spPr>
          <a:xfrm>
            <a:off x="468313" y="2060575"/>
            <a:ext cx="8218487" cy="4525963"/>
          </a:xfrm>
        </p:spPr>
      </p:pic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447675" y="765175"/>
            <a:ext cx="822801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  <a:latin typeface="Comic Sans MS" pitchFamily="66" charset="0"/>
              </a:rPr>
              <a:t>Observation 2:</a:t>
            </a:r>
            <a:r>
              <a:rPr lang="en-US" sz="32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omic Sans MS" pitchFamily="66" charset="0"/>
              </a:rPr>
              <a:t>Reads from different genomes </a:t>
            </a:r>
            <a:br>
              <a:rPr lang="en-US" sz="2800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2800" dirty="0">
                <a:solidFill>
                  <a:srgbClr val="0000FF"/>
                </a:solidFill>
                <a:latin typeface="Comic Sans MS" pitchFamily="66" charset="0"/>
              </a:rPr>
              <a:t>	</a:t>
            </a:r>
            <a:r>
              <a:rPr lang="en-US" sz="2800" dirty="0">
                <a:solidFill>
                  <a:srgbClr val="FF6600"/>
                </a:solidFill>
                <a:latin typeface="Comic Sans MS" pitchFamily="66" charset="0"/>
              </a:rPr>
              <a:t>seldom </a:t>
            </a:r>
            <a:r>
              <a:rPr lang="en-US" sz="2800" dirty="0">
                <a:solidFill>
                  <a:srgbClr val="0000FF"/>
                </a:solidFill>
                <a:latin typeface="Comic Sans MS" pitchFamily="66" charset="0"/>
              </a:rPr>
              <a:t>share a </a:t>
            </a:r>
            <a:r>
              <a:rPr lang="en-US" altLang="en-US" sz="2800" dirty="0">
                <a:solidFill>
                  <a:srgbClr val="0000FF"/>
                </a:solidFill>
                <a:latin typeface="Comic Sans MS" pitchFamily="66" charset="0"/>
              </a:rPr>
              <a:t>“</a:t>
            </a:r>
            <a:r>
              <a:rPr lang="en-US" sz="2800" dirty="0">
                <a:solidFill>
                  <a:srgbClr val="0000FF"/>
                </a:solidFill>
                <a:latin typeface="Comic Sans MS" pitchFamily="66" charset="0"/>
              </a:rPr>
              <a:t>long</a:t>
            </a:r>
            <a:r>
              <a:rPr lang="en-US" altLang="en-US" sz="2800" dirty="0">
                <a:solidFill>
                  <a:srgbClr val="0000FF"/>
                </a:solidFill>
                <a:latin typeface="Comic Sans MS" pitchFamily="66" charset="0"/>
              </a:rPr>
              <a:t>”</a:t>
            </a:r>
            <a:r>
              <a:rPr lang="en-US" sz="2800" dirty="0">
                <a:solidFill>
                  <a:srgbClr val="0000FF"/>
                </a:solidFill>
                <a:latin typeface="Comic Sans MS" pitchFamily="66" charset="0"/>
              </a:rPr>
              <a:t> common </a:t>
            </a:r>
            <a:r>
              <a:rPr lang="en-US" sz="2800" i="1" dirty="0">
                <a:solidFill>
                  <a:srgbClr val="0000FF"/>
                </a:solidFill>
                <a:latin typeface="Comic Sans MS" pitchFamily="66" charset="0"/>
              </a:rPr>
              <a:t>w</a:t>
            </a:r>
            <a:r>
              <a:rPr lang="en-US" sz="2800" dirty="0">
                <a:solidFill>
                  <a:srgbClr val="0000FF"/>
                </a:solidFill>
                <a:latin typeface="Comic Sans MS" pitchFamily="66" charset="0"/>
              </a:rPr>
              <a:t>-</a:t>
            </a:r>
            <a:r>
              <a:rPr lang="en-US" sz="2800" dirty="0" err="1">
                <a:solidFill>
                  <a:srgbClr val="0000FF"/>
                </a:solidFill>
                <a:latin typeface="Comic Sans MS" pitchFamily="66" charset="0"/>
              </a:rPr>
              <a:t>mer</a:t>
            </a:r>
            <a:r>
              <a:rPr lang="en-US" sz="28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1507" name="TextBox 6"/>
          <p:cNvSpPr txBox="1">
            <a:spLocks noChangeArrowheads="1"/>
          </p:cNvSpPr>
          <p:nvPr/>
        </p:nvSpPr>
        <p:spPr bwMode="auto">
          <a:xfrm rot="-5400000">
            <a:off x="-30162" y="3927475"/>
            <a:ext cx="1365250" cy="368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Percentage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Motivation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NGS is used to analyze the microbial environment in which we live</a:t>
            </a:r>
          </a:p>
          <a:p>
            <a:pPr algn="l" rtl="0"/>
            <a:r>
              <a:rPr lang="en-US" dirty="0" smtClean="0"/>
              <a:t>A critical step is to identify and taxonomically characterize the DNA fragments (reads or </a:t>
            </a:r>
            <a:r>
              <a:rPr lang="en-US" dirty="0" err="1" smtClean="0"/>
              <a:t>contigs</a:t>
            </a:r>
            <a:r>
              <a:rPr lang="en-US" dirty="0" smtClean="0"/>
              <a:t>) of a sampled of mixed species</a:t>
            </a:r>
          </a:p>
          <a:p>
            <a:pPr algn="l" rtl="0"/>
            <a:r>
              <a:rPr lang="en-US" dirty="0" smtClean="0"/>
              <a:t>Binning algorithms help in categorizing and assigning each read to its category (or bin)</a:t>
            </a:r>
            <a:endParaRPr lang="he-IL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rtl="0" eaLnBrk="1" hangingPunct="1"/>
            <a:r>
              <a:rPr lang="en-US" dirty="0" smtClean="0">
                <a:ea typeface="ＭＳ Ｐゴシック" pitchFamily="34" charset="-128"/>
              </a:rPr>
              <a:t>Outcomes of Phase 1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28625" y="1341438"/>
            <a:ext cx="8229600" cy="4525962"/>
          </a:xfrm>
        </p:spPr>
        <p:txBody>
          <a:bodyPr>
            <a:normAutofit lnSpcReduction="10000"/>
          </a:bodyPr>
          <a:lstStyle/>
          <a:p>
            <a:pPr marL="0" indent="0" algn="l" rtl="0" eaLnBrk="1" hangingPunct="1">
              <a:buFont typeface="Arial" pitchFamily="34" charset="0"/>
              <a:buNone/>
            </a:pPr>
            <a:r>
              <a:rPr lang="en-US" dirty="0" smtClean="0">
                <a:solidFill>
                  <a:srgbClr val="000000"/>
                </a:solidFill>
                <a:ea typeface="SimSun" pitchFamily="2" charset="-122"/>
              </a:rPr>
              <a:t>Each group of reads is equivalent to an 8k </a:t>
            </a:r>
            <a:r>
              <a:rPr lang="en-US" dirty="0" err="1" smtClean="0">
                <a:solidFill>
                  <a:srgbClr val="000000"/>
                </a:solidFill>
                <a:ea typeface="SimSun" pitchFamily="2" charset="-122"/>
              </a:rPr>
              <a:t>contig</a:t>
            </a:r>
            <a:r>
              <a:rPr lang="en-US" dirty="0" smtClean="0">
                <a:solidFill>
                  <a:srgbClr val="000000"/>
                </a:solidFill>
                <a:ea typeface="SimSun" pitchFamily="2" charset="-122"/>
              </a:rPr>
              <a:t/>
            </a:r>
            <a:br>
              <a:rPr lang="en-US" dirty="0" smtClean="0">
                <a:solidFill>
                  <a:srgbClr val="000000"/>
                </a:solidFill>
                <a:ea typeface="SimSun" pitchFamily="2" charset="-122"/>
              </a:rPr>
            </a:br>
            <a:r>
              <a:rPr lang="en-US" dirty="0" smtClean="0">
                <a:solidFill>
                  <a:srgbClr val="FF0000"/>
                </a:solidFill>
                <a:ea typeface="SimSun" pitchFamily="2" charset="-122"/>
              </a:rPr>
              <a:t>(solve the problem of short reads)</a:t>
            </a:r>
          </a:p>
          <a:p>
            <a:pPr marL="0" indent="0" algn="l" rtl="0" eaLnBrk="1" hangingPunct="1">
              <a:buFont typeface="Arial" pitchFamily="34" charset="0"/>
              <a:buNone/>
            </a:pPr>
            <a:endParaRPr lang="en-US" dirty="0" smtClean="0">
              <a:ea typeface="SimSun" pitchFamily="2" charset="-122"/>
            </a:endParaRP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dirty="0" smtClean="0">
                <a:ea typeface="SimSun" pitchFamily="2" charset="-122"/>
              </a:rPr>
              <a:t>Similar number of groups from each species </a:t>
            </a:r>
          </a:p>
          <a:p>
            <a:pPr marL="400050" lvl="1" indent="0" algn="l" rtl="0" eaLnBrk="1" hangingPunct="1">
              <a:buFont typeface="Arial" pitchFamily="34" charset="0"/>
              <a:buNone/>
            </a:pPr>
            <a:r>
              <a:rPr lang="en-US" dirty="0" smtClean="0"/>
              <a:t>(number of reads in each group might vary a lot)      </a:t>
            </a:r>
            <a:endParaRPr lang="en-US" dirty="0" smtClean="0">
              <a:solidFill>
                <a:srgbClr val="FF0000"/>
              </a:solidFill>
            </a:endParaRPr>
          </a:p>
          <a:p>
            <a:pPr marL="400050" lvl="1" indent="0" algn="l" rtl="0" eaLnBrk="1" hangingPunct="1">
              <a:buFont typeface="Arial" pitchFamily="34" charset="0"/>
              <a:buNone/>
            </a:pPr>
            <a:r>
              <a:rPr lang="en-US" dirty="0" smtClean="0">
                <a:solidFill>
                  <a:srgbClr val="3366FF"/>
                </a:solidFill>
              </a:rPr>
              <a:t>For example: </a:t>
            </a:r>
          </a:p>
          <a:p>
            <a:pPr marL="400050" lvl="1" indent="0" algn="l" rtl="0" eaLnBrk="1" hangingPunct="1">
              <a:buFont typeface="Arial" pitchFamily="34" charset="0"/>
              <a:buNone/>
            </a:pPr>
            <a:r>
              <a:rPr lang="en-US" dirty="0" smtClean="0">
                <a:solidFill>
                  <a:srgbClr val="3366FF"/>
                </a:solidFill>
              </a:rPr>
              <a:t>Two species with abundance ratios 1 : 50</a:t>
            </a:r>
          </a:p>
          <a:p>
            <a:pPr marL="1200150" lvl="2" indent="-342900" algn="l" rtl="0" eaLnBrk="1" hangingPunct="1">
              <a:buFont typeface="Wingdings" pitchFamily="2" charset="2"/>
              <a:buChar char="è"/>
            </a:pPr>
            <a:r>
              <a:rPr lang="en-US" dirty="0" smtClean="0">
                <a:solidFill>
                  <a:srgbClr val="3366FF"/>
                </a:solidFill>
              </a:rPr>
              <a:t>Ratio of the number of groups is 1 : 3 only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dirty="0" smtClean="0">
                <a:solidFill>
                  <a:srgbClr val="FF0000"/>
                </a:solidFill>
                <a:ea typeface="SimSun" pitchFamily="2" charset="-122"/>
              </a:rPr>
              <a:t>(solve the problems of uneven abundance ratio)</a:t>
            </a:r>
            <a:endParaRPr lang="en-US" dirty="0" smtClean="0">
              <a:solidFill>
                <a:srgbClr val="3366FF"/>
              </a:solidFill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Diminishing the effect of uneven abundance ratios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Each group is a set of virtual </a:t>
            </a:r>
            <a:r>
              <a:rPr lang="en-US" dirty="0" err="1" smtClean="0"/>
              <a:t>contigs</a:t>
            </a:r>
            <a:endParaRPr lang="en-US" dirty="0" smtClean="0"/>
          </a:p>
          <a:p>
            <a:pPr algn="l" rtl="0"/>
            <a:r>
              <a:rPr lang="en-US" dirty="0" smtClean="0"/>
              <a:t>There is an implicit upper bound on the size of each group (due to false positive probability)</a:t>
            </a:r>
          </a:p>
          <a:p>
            <a:pPr algn="l" rtl="0"/>
            <a:r>
              <a:rPr lang="en-US" dirty="0" smtClean="0"/>
              <a:t>As long as the coverage is good enough, each species has more or less the same number of groups, regardless of its abundance ratio</a:t>
            </a:r>
          </a:p>
          <a:p>
            <a:pPr algn="l" rtl="0"/>
            <a:r>
              <a:rPr lang="en-US" dirty="0" smtClean="0"/>
              <a:t>This is critical to handle a large number of species with varying abundance ratios</a:t>
            </a:r>
            <a:endParaRPr lang="he-IL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Phase 2: 4-mer distribution estimation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Extract a set of “correct” r-</a:t>
            </a:r>
            <a:r>
              <a:rPr lang="en-US" dirty="0" err="1" smtClean="0"/>
              <a:t>mers</a:t>
            </a:r>
            <a:r>
              <a:rPr lang="en-US" dirty="0" smtClean="0"/>
              <a:t> from the reads that are likely to be on the genome</a:t>
            </a:r>
          </a:p>
          <a:p>
            <a:pPr algn="l" rtl="0"/>
            <a:r>
              <a:rPr lang="en-US" dirty="0" smtClean="0"/>
              <a:t>The r-</a:t>
            </a:r>
            <a:r>
              <a:rPr lang="en-US" dirty="0" err="1" smtClean="0"/>
              <a:t>mer</a:t>
            </a:r>
            <a:r>
              <a:rPr lang="en-US" dirty="0" smtClean="0"/>
              <a:t> should occur at </a:t>
            </a:r>
            <a:r>
              <a:rPr lang="en-US" dirty="0" smtClean="0"/>
              <a:t>least </a:t>
            </a:r>
            <a:r>
              <a:rPr lang="en-US" dirty="0" smtClean="0"/>
              <a:t>t times to avoid false positives, but r shouldn’t be too long to avoid false negative</a:t>
            </a:r>
          </a:p>
          <a:p>
            <a:pPr algn="l" rtl="0">
              <a:buNone/>
            </a:pPr>
            <a:r>
              <a:rPr lang="en-US" dirty="0"/>
              <a:t>	</a:t>
            </a:r>
            <a:r>
              <a:rPr lang="en-US" dirty="0" smtClean="0"/>
              <a:t>[calculation of r and t skipped]</a:t>
            </a:r>
          </a:p>
          <a:p>
            <a:pPr algn="l" rtl="0"/>
            <a:r>
              <a:rPr lang="en-US" dirty="0" smtClean="0"/>
              <a:t>r=16 in the implementation</a:t>
            </a:r>
          </a:p>
          <a:p>
            <a:pPr algn="l" rtl="0"/>
            <a:r>
              <a:rPr lang="en-US" dirty="0" smtClean="0"/>
              <a:t>Estimate l-</a:t>
            </a:r>
            <a:r>
              <a:rPr lang="en-US" dirty="0" err="1" smtClean="0"/>
              <a:t>mer</a:t>
            </a:r>
            <a:r>
              <a:rPr lang="en-US" dirty="0" smtClean="0"/>
              <a:t> distribution by adding up the l-</a:t>
            </a:r>
            <a:r>
              <a:rPr lang="en-US" dirty="0" err="1" smtClean="0"/>
              <a:t>mer</a:t>
            </a:r>
            <a:r>
              <a:rPr lang="en-US" dirty="0" smtClean="0"/>
              <a:t> distributions of these correct r-</a:t>
            </a:r>
            <a:r>
              <a:rPr lang="en-US" dirty="0" err="1" smtClean="0"/>
              <a:t>mers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Binning: modified </a:t>
            </a:r>
            <a:r>
              <a:rPr lang="en-US" dirty="0" err="1" smtClean="0"/>
              <a:t>MetaCluster</a:t>
            </a:r>
            <a:r>
              <a:rPr lang="en-US" dirty="0" smtClean="0"/>
              <a:t> 3.0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MetaCluster</a:t>
            </a:r>
            <a:r>
              <a:rPr lang="en-US" dirty="0" smtClean="0"/>
              <a:t> 3.0 is iteratively used as a tool to accurately estimate the number of species</a:t>
            </a:r>
          </a:p>
          <a:p>
            <a:pPr algn="l" rtl="0"/>
            <a:r>
              <a:rPr lang="en-US" dirty="0" smtClean="0"/>
              <a:t>K (number of species) is searched in a binary manner</a:t>
            </a:r>
          </a:p>
          <a:p>
            <a:pPr algn="l" rtl="0"/>
            <a:r>
              <a:rPr lang="en-US" dirty="0" smtClean="0"/>
              <a:t>To decide if the proper k was found, …</a:t>
            </a:r>
            <a:endParaRPr lang="he-IL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7489825" cy="1143000"/>
          </a:xfrm>
        </p:spPr>
        <p:txBody>
          <a:bodyPr/>
          <a:lstStyle/>
          <a:p>
            <a:pPr rtl="0" eaLnBrk="1" hangingPunct="1"/>
            <a:r>
              <a:rPr lang="en-US" dirty="0" smtClean="0">
                <a:ea typeface="ＭＳ Ｐゴシック" pitchFamily="34" charset="-128"/>
              </a:rPr>
              <a:t>Phase 3: Binning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423988"/>
            <a:ext cx="8229600" cy="4525962"/>
          </a:xfrm>
        </p:spPr>
        <p:txBody>
          <a:bodyPr>
            <a:normAutofit fontScale="92500" lnSpcReduction="10000"/>
          </a:bodyPr>
          <a:lstStyle/>
          <a:p>
            <a:pPr marL="0" indent="0" algn="l" rtl="0" eaLnBrk="1" hangingPunct="1">
              <a:buFont typeface="Arial" pitchFamily="34" charset="0"/>
              <a:buNone/>
            </a:pPr>
            <a:r>
              <a:rPr lang="en-US" dirty="0" smtClean="0">
                <a:ea typeface="ＭＳ Ｐゴシック" pitchFamily="34" charset="-128"/>
              </a:rPr>
              <a:t>Use </a:t>
            </a:r>
            <a:r>
              <a:rPr lang="en-US" dirty="0" err="1" smtClean="0">
                <a:ea typeface="ＭＳ Ｐゴシック" pitchFamily="34" charset="-128"/>
              </a:rPr>
              <a:t>MetaCluster</a:t>
            </a:r>
            <a:r>
              <a:rPr lang="en-US" dirty="0" smtClean="0">
                <a:ea typeface="ＭＳ Ｐゴシック" pitchFamily="34" charset="-128"/>
              </a:rPr>
              <a:t> 3.0 to estimate 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     the number of species by binary search</a:t>
            </a:r>
          </a:p>
          <a:p>
            <a:pPr lvl="1" algn="l" rtl="0" eaLnBrk="1" hangingPunct="1"/>
            <a:r>
              <a:rPr lang="en-US" i="1" dirty="0" smtClean="0">
                <a:solidFill>
                  <a:srgbClr val="008000"/>
                </a:solidFill>
              </a:rPr>
              <a:t>k</a:t>
            </a:r>
            <a:r>
              <a:rPr lang="en-US" dirty="0" smtClean="0">
                <a:solidFill>
                  <a:srgbClr val="008000"/>
                </a:solidFill>
              </a:rPr>
              <a:t> &gt; number of species: with merging step</a:t>
            </a:r>
          </a:p>
          <a:p>
            <a:pPr lvl="1" algn="l" rtl="0" eaLnBrk="1" hangingPunct="1"/>
            <a:r>
              <a:rPr lang="en-US" i="1" dirty="0" smtClean="0">
                <a:solidFill>
                  <a:srgbClr val="008000"/>
                </a:solidFill>
              </a:rPr>
              <a:t>k</a:t>
            </a:r>
            <a:r>
              <a:rPr lang="en-US" dirty="0" smtClean="0">
                <a:solidFill>
                  <a:srgbClr val="008000"/>
                </a:solidFill>
              </a:rPr>
              <a:t> ≤ number of species: without merging step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dirty="0" smtClean="0">
                <a:ea typeface="ＭＳ Ｐゴシック" pitchFamily="34" charset="-128"/>
              </a:rPr>
              <a:t>Use </a:t>
            </a:r>
            <a:r>
              <a:rPr lang="en-US" dirty="0" err="1" smtClean="0">
                <a:ea typeface="ＭＳ Ｐゴシック" pitchFamily="34" charset="-128"/>
              </a:rPr>
              <a:t>MetaCluster</a:t>
            </a:r>
            <a:r>
              <a:rPr lang="en-US" dirty="0" smtClean="0">
                <a:ea typeface="ＭＳ Ｐゴシック" pitchFamily="34" charset="-128"/>
              </a:rPr>
              <a:t> 3.0 to bin (with k=# species) </a:t>
            </a:r>
          </a:p>
          <a:p>
            <a:pPr lvl="1" algn="l" rtl="0" eaLnBrk="1" hangingPunct="1"/>
            <a:r>
              <a:rPr lang="en-US" dirty="0" smtClean="0"/>
              <a:t>Similar number of groups for each species </a:t>
            </a:r>
            <a:br>
              <a:rPr lang="en-US" dirty="0" smtClean="0"/>
            </a:br>
            <a:r>
              <a:rPr lang="en-US" dirty="0" smtClean="0"/>
              <a:t>(no problem of </a:t>
            </a:r>
            <a:r>
              <a:rPr lang="en-US" dirty="0" smtClean="0">
                <a:solidFill>
                  <a:srgbClr val="FF0000"/>
                </a:solidFill>
              </a:rPr>
              <a:t>uneven abundance ratios)</a:t>
            </a:r>
          </a:p>
          <a:p>
            <a:pPr lvl="1" algn="l" rtl="0" eaLnBrk="1" hangingPunct="1"/>
            <a:r>
              <a:rPr lang="en-US" dirty="0" smtClean="0"/>
              <a:t>Do not need merging step</a:t>
            </a:r>
          </a:p>
          <a:p>
            <a:pPr lvl="2" algn="l" rtl="0" eaLnBrk="1" hangingPunct="1"/>
            <a:r>
              <a:rPr lang="en-US" dirty="0" smtClean="0"/>
              <a:t>Does not accumulate errors in merging step</a:t>
            </a:r>
          </a:p>
          <a:p>
            <a:pPr lvl="2" algn="l" rtl="0" eaLnBrk="1" hangingPunct="1"/>
            <a:r>
              <a:rPr lang="en-US" dirty="0" smtClean="0"/>
              <a:t>Solves the problem of </a:t>
            </a:r>
            <a:r>
              <a:rPr lang="en-US" dirty="0" smtClean="0">
                <a:solidFill>
                  <a:srgbClr val="FF0000"/>
                </a:solidFill>
              </a:rPr>
              <a:t>huge number of species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Experiments and results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AbundanceBin</a:t>
            </a:r>
            <a:r>
              <a:rPr lang="en-US" dirty="0" smtClean="0"/>
              <a:t> is the only available tool that can work on short reads</a:t>
            </a:r>
          </a:p>
          <a:p>
            <a:pPr algn="l" rtl="0"/>
            <a:r>
              <a:rPr lang="en-US" dirty="0" smtClean="0"/>
              <a:t>All simulated data are generated based on the genomes in NCBI database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Performance evaluation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N genomes, M clusters C</a:t>
            </a:r>
            <a:r>
              <a:rPr lang="en-US" baseline="-25000" dirty="0" smtClean="0"/>
              <a:t>i</a:t>
            </a:r>
            <a:r>
              <a:rPr lang="en-US" dirty="0" smtClean="0"/>
              <a:t> (</a:t>
            </a:r>
            <a:r>
              <a:rPr lang="en-US" dirty="0" smtClean="0"/>
              <a:t>1 ≤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smtClean="0"/>
              <a:t>≤ M),                 R</a:t>
            </a:r>
            <a:r>
              <a:rPr lang="en-US" baseline="-25000" dirty="0" smtClean="0"/>
              <a:t>ij</a:t>
            </a:r>
            <a:r>
              <a:rPr lang="en-US" dirty="0" smtClean="0"/>
              <a:t> = num. of reads from genome </a:t>
            </a:r>
            <a:r>
              <a:rPr lang="en-US" dirty="0"/>
              <a:t>j</a:t>
            </a:r>
            <a:r>
              <a:rPr lang="en-US" dirty="0" smtClean="0"/>
              <a:t> in cluster </a:t>
            </a:r>
            <a:r>
              <a:rPr lang="en-US" dirty="0" err="1" smtClean="0"/>
              <a:t>i</a:t>
            </a:r>
            <a:endParaRPr lang="en-US" baseline="-25000" dirty="0" smtClean="0"/>
          </a:p>
          <a:p>
            <a:pPr algn="l" rtl="0"/>
            <a:r>
              <a:rPr lang="en-US" dirty="0" smtClean="0"/>
              <a:t>Precision:</a:t>
            </a:r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Sensitivity:</a:t>
            </a:r>
            <a:endParaRPr lang="he-IL" dirty="0"/>
          </a:p>
        </p:txBody>
      </p:sp>
      <p:graphicFrame>
        <p:nvGraphicFramePr>
          <p:cNvPr id="4" name="Object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8914" name="Equation" r:id="rId3" imgW="0" imgH="0" progId="Equation.3">
              <p:embed/>
            </p:oleObj>
          </a:graphicData>
        </a:graphic>
      </p:graphicFrame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924944"/>
            <a:ext cx="1821109" cy="133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5157192"/>
            <a:ext cx="681824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dirty="0" smtClean="0">
                <a:ea typeface="ＭＳ Ｐゴシック" pitchFamily="34" charset="-128"/>
              </a:rPr>
              <a:t>Simulated Data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pPr algn="l" rtl="0" eaLnBrk="1" hangingPunct="1"/>
            <a:r>
              <a:rPr lang="en-US" dirty="0" smtClean="0">
                <a:ea typeface="ＭＳ Ｐゴシック" pitchFamily="34" charset="-128"/>
              </a:rPr>
              <a:t>R</a:t>
            </a:r>
            <a:r>
              <a:rPr lang="en-US" dirty="0" smtClean="0">
                <a:ea typeface="ＭＳ Ｐゴシック" pitchFamily="34" charset="-128"/>
              </a:rPr>
              <a:t>andomly </a:t>
            </a:r>
            <a:r>
              <a:rPr lang="en-US" dirty="0" smtClean="0">
                <a:ea typeface="ＭＳ Ｐゴシック" pitchFamily="34" charset="-128"/>
              </a:rPr>
              <a:t>picked </a:t>
            </a:r>
          </a:p>
          <a:p>
            <a:pPr lvl="1" algn="l" rtl="0" eaLnBrk="1" hangingPunct="1"/>
            <a:r>
              <a:rPr lang="en-US" dirty="0" smtClean="0"/>
              <a:t>length-75 pair-end reads</a:t>
            </a:r>
          </a:p>
          <a:p>
            <a:pPr lvl="1" algn="l" rtl="0" eaLnBrk="1" hangingPunct="1"/>
            <a:r>
              <a:rPr lang="en-US" dirty="0" smtClean="0"/>
              <a:t>1% sequencing error</a:t>
            </a:r>
          </a:p>
          <a:p>
            <a:pPr lvl="1" algn="l" rtl="0" eaLnBrk="1" hangingPunct="1"/>
            <a:r>
              <a:rPr lang="en-US" dirty="0" smtClean="0"/>
              <a:t>250±50 </a:t>
            </a:r>
            <a:r>
              <a:rPr lang="en-US" dirty="0" err="1" smtClean="0"/>
              <a:t>bp</a:t>
            </a:r>
            <a:r>
              <a:rPr lang="en-US" dirty="0" smtClean="0"/>
              <a:t> insert distance</a:t>
            </a:r>
          </a:p>
          <a:p>
            <a:pPr lvl="1" algn="l" rtl="0" eaLnBrk="1" hangingPunct="1"/>
            <a:r>
              <a:rPr lang="en-US" dirty="0" smtClean="0"/>
              <a:t>coverage = 15 × the abundance ratio</a:t>
            </a:r>
          </a:p>
          <a:p>
            <a:pPr algn="l" rtl="0"/>
            <a:r>
              <a:rPr lang="en-US" sz="2800" dirty="0" smtClean="0"/>
              <a:t>Six datasets each with 20 species were generated, with three for the family-genus level (FG) (1a-1c) and three for the genus-species level (GS) (2a-2c)</a:t>
            </a:r>
          </a:p>
          <a:p>
            <a:pPr algn="l" rtl="0"/>
            <a:r>
              <a:rPr lang="en-US" sz="2800" dirty="0" smtClean="0"/>
              <a:t>Extreme cases (3a-3c)</a:t>
            </a:r>
          </a:p>
          <a:p>
            <a:pPr lvl="1" algn="l" rtl="0" eaLnBrk="1" hangingPunct="1"/>
            <a:endParaRPr lang="en-US" dirty="0" smtClean="0"/>
          </a:p>
          <a:p>
            <a:pPr eaLnBrk="1" hangingPunct="1">
              <a:buFont typeface="Arial" pitchFamily="34" charset="0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b="1" dirty="0"/>
              <a:t>Comparison with </a:t>
            </a:r>
            <a:r>
              <a:rPr lang="en-US" b="1" dirty="0" err="1"/>
              <a:t>AbundanceBin</a:t>
            </a:r>
            <a:r>
              <a:rPr lang="en-US" b="1" dirty="0"/>
              <a:t> with datasets of 20 </a:t>
            </a:r>
            <a:r>
              <a:rPr lang="en-US" b="1" dirty="0" smtClean="0"/>
              <a:t>species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Six datasets each with 20 species were generated, with three for the family-genus level (FG) (1a-1c) and three for the genus-species level (GS) (2a-2c)</a:t>
            </a:r>
          </a:p>
          <a:p>
            <a:pPr algn="l" rtl="0"/>
            <a:r>
              <a:rPr lang="en-US" sz="2800" dirty="0" smtClean="0"/>
              <a:t>Extreme cases (3a-3c)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Dataset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1438" y="1196975"/>
          <a:ext cx="9072562" cy="4718051"/>
        </p:xfrm>
        <a:graphic>
          <a:graphicData uri="http://schemas.openxmlformats.org/drawingml/2006/table">
            <a:tbl>
              <a:tblPr/>
              <a:tblGrid>
                <a:gridCol w="857250"/>
                <a:gridCol w="1214437"/>
                <a:gridCol w="1357313"/>
                <a:gridCol w="1503610"/>
                <a:gridCol w="4139952"/>
              </a:tblGrid>
              <a:tr h="120332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charset="0"/>
                        </a:rPr>
                        <a:t>Dataset</a:t>
                      </a: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charset="0"/>
                        </a:rPr>
                        <a:t># of groups</a:t>
                      </a: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charset="0"/>
                        </a:rPr>
                        <a:t># of species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charset="0"/>
                        </a:rPr>
                        <a:t>#. of species in each group</a:t>
                      </a: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charset="0"/>
                        </a:rPr>
                        <a:t>Abundance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charset="0"/>
                        </a:rPr>
                        <a:t>Ratios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PMingLiU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charset="0"/>
                        </a:rPr>
                        <a:t>1a</a:t>
                      </a: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charset="0"/>
                        </a:rPr>
                        <a:t>6 families</a:t>
                      </a: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charset="0"/>
                        </a:rPr>
                        <a:t>20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charset="0"/>
                        </a:rPr>
                        <a:t>1,3,3,3,4,6</a:t>
                      </a: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charset="0"/>
                        </a:rPr>
                        <a:t>1:1:1:1:1:1:1:1:1:1:1:2:2:2:3:3:3:4:4:4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charset="0"/>
                        </a:rPr>
                        <a:t>1b</a:t>
                      </a: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charset="0"/>
                        </a:rPr>
                        <a:t>5 families</a:t>
                      </a: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charset="0"/>
                        </a:rPr>
                        <a:t>20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charset="0"/>
                        </a:rPr>
                        <a:t>1,2,3,4,10</a:t>
                      </a: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charset="0"/>
                        </a:rPr>
                        <a:t>1:1:1:1:1:1:1:1:1:1:1:2:2:2:3:3:3:4:4:4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charset="0"/>
                        </a:rPr>
                        <a:t>1c</a:t>
                      </a: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charset="0"/>
                        </a:rPr>
                        <a:t>5 families</a:t>
                      </a: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charset="0"/>
                        </a:rPr>
                        <a:t>20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charset="0"/>
                        </a:rPr>
                        <a:t>1,5,4,4,6</a:t>
                      </a: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charset="0"/>
                        </a:rPr>
                        <a:t>1:1:.:1:4:4:.:4:6:6:.:6:8:8:.:8:10:10: :10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PMingLiU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charset="0"/>
                        </a:rPr>
                        <a:t>2a</a:t>
                      </a: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charset="0"/>
                        </a:rPr>
                        <a:t>4 genera</a:t>
                      </a: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charset="0"/>
                        </a:rPr>
                        <a:t>20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charset="0"/>
                        </a:rPr>
                        <a:t>5,5,7,3</a:t>
                      </a: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charset="0"/>
                        </a:rPr>
                        <a:t>1:1:1:1:1:1:1:1:1:1:1:2:2:2:3:3:3:4:4:4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charset="0"/>
                        </a:rPr>
                        <a:t>2b</a:t>
                      </a: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charset="0"/>
                        </a:rPr>
                        <a:t>4 genera</a:t>
                      </a: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charset="0"/>
                        </a:rPr>
                        <a:t>20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charset="0"/>
                        </a:rPr>
                        <a:t>4,6,4,6</a:t>
                      </a: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charset="0"/>
                        </a:rPr>
                        <a:t>1:1:1:1:1:1:1:1:1:1:1:2:2:2:3:3:3:4:4:4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charset="0"/>
                        </a:rPr>
                        <a:t>2c</a:t>
                      </a: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charset="0"/>
                        </a:rPr>
                        <a:t>4 genera</a:t>
                      </a: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charset="0"/>
                        </a:rPr>
                        <a:t>20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charset="0"/>
                        </a:rPr>
                        <a:t>2,6,3,9</a:t>
                      </a: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charset="0"/>
                        </a:rPr>
                        <a:t>1:1:1:1:1:4:4:4:4:4:6:6:6:6:6:8:8:8:8:8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PMingLiU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7788" y="1911350"/>
            <a:ext cx="8923337" cy="2214563"/>
            <a:chOff x="77118" y="2357430"/>
            <a:chExt cx="8924038" cy="2214578"/>
          </a:xfrm>
        </p:grpSpPr>
        <p:sp>
          <p:nvSpPr>
            <p:cNvPr id="6" name="Flowchart: Process 5"/>
            <p:cNvSpPr/>
            <p:nvPr/>
          </p:nvSpPr>
          <p:spPr>
            <a:xfrm>
              <a:off x="77118" y="3000372"/>
              <a:ext cx="8924038" cy="1571636"/>
            </a:xfrm>
            <a:prstGeom prst="flowChartProcess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000000"/>
                </a:solidFill>
                <a:ea typeface="SimSun" pitchFamily="2" charset="-122"/>
              </a:endParaRPr>
            </a:p>
          </p:txBody>
        </p:sp>
        <p:sp>
          <p:nvSpPr>
            <p:cNvPr id="28718" name="TextBox 6"/>
            <p:cNvSpPr txBox="1">
              <a:spLocks noChangeArrowheads="1"/>
            </p:cNvSpPr>
            <p:nvPr/>
          </p:nvSpPr>
          <p:spPr bwMode="auto">
            <a:xfrm>
              <a:off x="1214414" y="2357430"/>
              <a:ext cx="685804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 sz="3200" dirty="0">
                  <a:solidFill>
                    <a:srgbClr val="FF0000"/>
                  </a:solidFill>
                </a:rPr>
                <a:t>Higher taxonomic level</a:t>
              </a:r>
              <a:r>
                <a:rPr lang="en-US" altLang="zh-TW" sz="3200" dirty="0">
                  <a:solidFill>
                    <a:srgbClr val="FF0000"/>
                  </a:solidFill>
                </a:rPr>
                <a:t>:</a:t>
              </a:r>
              <a:r>
                <a:rPr lang="zh-TW" altLang="en-US" sz="3200" dirty="0">
                  <a:solidFill>
                    <a:srgbClr val="FF0000"/>
                  </a:solidFill>
                </a:rPr>
                <a:t> </a:t>
              </a:r>
              <a:r>
                <a:rPr lang="en-US" altLang="zh-TW" sz="3200" dirty="0">
                  <a:solidFill>
                    <a:srgbClr val="FF0000"/>
                  </a:solidFill>
                </a:rPr>
                <a:t>easy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0963" y="4283075"/>
            <a:ext cx="8924925" cy="2128838"/>
            <a:chOff x="81305" y="4728519"/>
            <a:chExt cx="8924038" cy="2129481"/>
          </a:xfrm>
        </p:grpSpPr>
        <p:sp>
          <p:nvSpPr>
            <p:cNvPr id="8" name="Flowchart: Process 7"/>
            <p:cNvSpPr/>
            <p:nvPr/>
          </p:nvSpPr>
          <p:spPr>
            <a:xfrm>
              <a:off x="81305" y="4728519"/>
              <a:ext cx="8924038" cy="1572100"/>
            </a:xfrm>
            <a:prstGeom prst="flowChartProcess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000000"/>
                </a:solidFill>
                <a:ea typeface="SimSun" pitchFamily="2" charset="-122"/>
              </a:endParaRPr>
            </a:p>
          </p:txBody>
        </p:sp>
        <p:sp>
          <p:nvSpPr>
            <p:cNvPr id="28716" name="TextBox 8"/>
            <p:cNvSpPr txBox="1">
              <a:spLocks noChangeArrowheads="1"/>
            </p:cNvSpPr>
            <p:nvPr/>
          </p:nvSpPr>
          <p:spPr bwMode="auto">
            <a:xfrm>
              <a:off x="928662" y="6273225"/>
              <a:ext cx="685804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 sz="3200" dirty="0">
                  <a:solidFill>
                    <a:srgbClr val="FF0000"/>
                  </a:solidFill>
                </a:rPr>
                <a:t>Lower taxonomic level</a:t>
              </a:r>
              <a:r>
                <a:rPr lang="en-US" altLang="zh-TW" sz="3200" dirty="0">
                  <a:solidFill>
                    <a:srgbClr val="FF0000"/>
                  </a:solidFill>
                </a:rPr>
                <a:t>:</a:t>
              </a:r>
              <a:r>
                <a:rPr lang="zh-TW" altLang="en-US" sz="3200" dirty="0">
                  <a:solidFill>
                    <a:srgbClr val="FF0000"/>
                  </a:solidFill>
                </a:rPr>
                <a:t> </a:t>
              </a:r>
              <a:r>
                <a:rPr lang="en-US" altLang="zh-TW" sz="3200" dirty="0">
                  <a:solidFill>
                    <a:srgbClr val="FF0000"/>
                  </a:solidFill>
                </a:rPr>
                <a:t>difficult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YANG Bin Bernard\桌面\bacteria2.jpg"/>
          <p:cNvPicPr>
            <a:picLocks noChangeAspect="1" noChangeArrowheads="1"/>
          </p:cNvPicPr>
          <p:nvPr/>
        </p:nvPicPr>
        <p:blipFill>
          <a:blip r:embed="rId2" cstate="print"/>
          <a:srcRect t="16705"/>
          <a:stretch>
            <a:fillRect/>
          </a:stretch>
        </p:blipFill>
        <p:spPr bwMode="auto">
          <a:xfrm>
            <a:off x="0" y="-26988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750" y="330200"/>
            <a:ext cx="8208963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/>
            <a:r>
              <a:rPr lang="en-US" altLang="zh-TW" sz="3200" dirty="0" err="1">
                <a:solidFill>
                  <a:srgbClr val="FFFF00"/>
                </a:solidFill>
              </a:rPr>
              <a:t>Metagenomics</a:t>
            </a:r>
            <a:r>
              <a:rPr lang="en-US" altLang="zh-TW" sz="3200" dirty="0">
                <a:solidFill>
                  <a:srgbClr val="FFFF00"/>
                </a:solidFill>
              </a:rPr>
              <a:t> study </a:t>
            </a:r>
          </a:p>
          <a:p>
            <a:pPr algn="l" rtl="0">
              <a:buFontTx/>
              <a:buChar char="-"/>
            </a:pPr>
            <a:r>
              <a:rPr lang="en-US" altLang="zh-TW" sz="2800" dirty="0">
                <a:solidFill>
                  <a:srgbClr val="CCFFCC"/>
                </a:solidFill>
              </a:rPr>
              <a:t>   analysis of a collection of genomes of all</a:t>
            </a:r>
            <a:br>
              <a:rPr lang="en-US" altLang="zh-TW" sz="2800" dirty="0">
                <a:solidFill>
                  <a:srgbClr val="CCFFCC"/>
                </a:solidFill>
              </a:rPr>
            </a:br>
            <a:r>
              <a:rPr lang="en-US" altLang="zh-TW" sz="2800" dirty="0">
                <a:solidFill>
                  <a:srgbClr val="CCFFCC"/>
                </a:solidFill>
              </a:rPr>
              <a:t>    microorganisms from an environmental sample </a:t>
            </a:r>
          </a:p>
          <a:p>
            <a:pPr algn="l" rtl="0">
              <a:buFontTx/>
              <a:buChar char="-"/>
            </a:pPr>
            <a:r>
              <a:rPr lang="en-US" altLang="zh-TW" sz="2800" dirty="0">
                <a:solidFill>
                  <a:srgbClr val="CCFFCC"/>
                </a:solidFill>
              </a:rPr>
              <a:t> e.g. </a:t>
            </a:r>
            <a:r>
              <a:rPr lang="en-US" altLang="zh-TW" sz="2800" dirty="0">
                <a:solidFill>
                  <a:srgbClr val="FF6600"/>
                </a:solidFill>
              </a:rPr>
              <a:t>human guts, soil, dust from air conditioner</a:t>
            </a:r>
          </a:p>
          <a:p>
            <a:pPr algn="l" rtl="0"/>
            <a:endParaRPr lang="en-US" altLang="zh-TW" sz="2800" dirty="0">
              <a:solidFill>
                <a:srgbClr val="FFFF00"/>
              </a:solidFill>
            </a:endParaRPr>
          </a:p>
          <a:p>
            <a:pPr algn="l" rtl="0"/>
            <a:r>
              <a:rPr lang="en-US" altLang="zh-TW" sz="2800" dirty="0">
                <a:solidFill>
                  <a:srgbClr val="FFFF00"/>
                </a:solidFill>
              </a:rPr>
              <a:t>Importance</a:t>
            </a:r>
          </a:p>
          <a:p>
            <a:pPr algn="l" rtl="0">
              <a:buFontTx/>
              <a:buChar char="-"/>
            </a:pPr>
            <a:r>
              <a:rPr lang="en-US" altLang="zh-TW" sz="2800" dirty="0">
                <a:solidFill>
                  <a:srgbClr val="CCFFCC"/>
                </a:solidFill>
              </a:rPr>
              <a:t>the study of diseases (e.g. Inflammatory Bowel Disease (IBD); gastrointestinal disturbance etc.)</a:t>
            </a:r>
          </a:p>
          <a:p>
            <a:pPr algn="l" rtl="0"/>
            <a:endParaRPr lang="en-US" altLang="zh-TW" sz="2800" u="sng" dirty="0">
              <a:solidFill>
                <a:schemeClr val="bg1"/>
              </a:solidFill>
              <a:latin typeface="Comic Sans MS" pitchFamily="66" charset="0"/>
            </a:endParaRPr>
          </a:p>
          <a:p>
            <a:pPr algn="l" rtl="0"/>
            <a:r>
              <a:rPr lang="en-US" altLang="zh-TW" sz="2800" dirty="0">
                <a:solidFill>
                  <a:srgbClr val="FFFF00"/>
                </a:solidFill>
                <a:latin typeface="Comic Sans MS" pitchFamily="66" charset="0"/>
              </a:rPr>
              <a:t>The high throughput sequencing technologies</a:t>
            </a:r>
            <a:endParaRPr lang="en-US" altLang="zh-TW" sz="2800" dirty="0">
              <a:latin typeface="Comic Sans MS" pitchFamily="66" charset="0"/>
            </a:endParaRPr>
          </a:p>
          <a:p>
            <a:pPr algn="l" rtl="0">
              <a:buFontTx/>
              <a:buChar char="-"/>
            </a:pPr>
            <a:r>
              <a:rPr lang="en-US" altLang="zh-TW" sz="2800" dirty="0">
                <a:solidFill>
                  <a:srgbClr val="FF6600"/>
                </a:solidFill>
                <a:latin typeface="Comic Sans MS" pitchFamily="66" charset="0"/>
              </a:rPr>
              <a:t>cheaper and faster to get DNA fragments </a:t>
            </a:r>
            <a:r>
              <a:rPr lang="en-US" altLang="zh-TW" sz="2800" dirty="0">
                <a:solidFill>
                  <a:srgbClr val="FFFFFF"/>
                </a:solidFill>
                <a:latin typeface="Comic Sans MS" pitchFamily="66" charset="0"/>
              </a:rPr>
              <a:t>from multiple species in such a mixed sample</a:t>
            </a:r>
          </a:p>
          <a:p>
            <a:pPr algn="l" rtl="0">
              <a:buFontTx/>
              <a:buChar char="-"/>
            </a:pPr>
            <a:r>
              <a:rPr lang="en-US" altLang="zh-TW" sz="2800" dirty="0">
                <a:solidFill>
                  <a:srgbClr val="FFFFFF"/>
                </a:solidFill>
                <a:latin typeface="Comic Sans MS" pitchFamily="66" charset="0"/>
              </a:rPr>
              <a:t>accelerate the study of </a:t>
            </a:r>
            <a:r>
              <a:rPr lang="en-US" altLang="zh-TW" sz="2800" dirty="0" err="1">
                <a:solidFill>
                  <a:srgbClr val="FFFFFF"/>
                </a:solidFill>
                <a:latin typeface="Comic Sans MS" pitchFamily="66" charset="0"/>
              </a:rPr>
              <a:t>metagenomics</a:t>
            </a:r>
            <a:endParaRPr lang="zh-TW" altLang="en-US" sz="2800" dirty="0">
              <a:solidFill>
                <a:srgbClr val="FFFFFF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endParaRPr lang="en-US" altLang="zh-TW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build="allAtOnce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dirty="0" smtClean="0"/>
              <a:t>Family-genus level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6454"/>
            <a:ext cx="9131890" cy="419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118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dirty="0" smtClean="0"/>
              <a:t>Genus-genus level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119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356992"/>
            <a:ext cx="88868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8313" y="3213100"/>
          <a:ext cx="8356476" cy="3214687"/>
        </p:xfrm>
        <a:graphic>
          <a:graphicData uri="http://schemas.openxmlformats.org/drawingml/2006/table">
            <a:tbl>
              <a:tblPr/>
              <a:tblGrid>
                <a:gridCol w="1348735"/>
                <a:gridCol w="1485782"/>
                <a:gridCol w="1258486"/>
                <a:gridCol w="1216702"/>
                <a:gridCol w="1365448"/>
                <a:gridCol w="1681323"/>
              </a:tblGrid>
              <a:tr h="1307071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"/>
                          <a:ea typeface="PMingLiU"/>
                          <a:cs typeface="Times New Roman"/>
                        </a:rPr>
                        <a:t>Dataset</a:t>
                      </a:r>
                    </a:p>
                  </a:txBody>
                  <a:tcPr marL="1270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"/>
                          <a:ea typeface="PMingLiU"/>
                          <a:cs typeface="Times New Roman"/>
                        </a:rPr>
                        <a:t>#. of groups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"/>
                          <a:ea typeface="PMingLiU"/>
                          <a:cs typeface="Times New Roman"/>
                        </a:rPr>
                        <a:t>Precision</a:t>
                      </a:r>
                    </a:p>
                  </a:txBody>
                  <a:tcPr marL="1270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"/>
                          <a:ea typeface="PMingLiU"/>
                          <a:cs typeface="Times New Roman"/>
                        </a:rPr>
                        <a:t>Sensitivity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"/>
                          <a:ea typeface="PMingLiU"/>
                          <a:cs typeface="Times New Roman"/>
                        </a:rPr>
                        <a:t>Space cost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"/>
                          <a:ea typeface="PMingLiU"/>
                          <a:cs typeface="Times New Roman"/>
                        </a:rPr>
                        <a:t>Time cost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872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"/>
                          <a:ea typeface="PMingLiU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latin typeface="Times"/>
                          <a:ea typeface="PMingLiU"/>
                          <a:cs typeface="Times New Roman"/>
                        </a:rPr>
                        <a:t>2a</a:t>
                      </a:r>
                    </a:p>
                  </a:txBody>
                  <a:tcPr marL="1270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"/>
                          <a:ea typeface="PMingLiU"/>
                          <a:cs typeface="Times New Roman"/>
                        </a:rPr>
                        <a:t>26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"/>
                          <a:ea typeface="PMingLiU"/>
                          <a:cs typeface="Times New Roman"/>
                        </a:rPr>
                        <a:t>86.67%</a:t>
                      </a:r>
                    </a:p>
                  </a:txBody>
                  <a:tcPr marL="1270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"/>
                          <a:ea typeface="PMingLiU"/>
                          <a:cs typeface="Times New Roman"/>
                        </a:rPr>
                        <a:t>79.83%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"/>
                          <a:ea typeface="PMingLiU"/>
                          <a:cs typeface="Times New Roman"/>
                        </a:rPr>
                        <a:t>19.9GB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"/>
                          <a:ea typeface="PMingLiU"/>
                          <a:cs typeface="Times New Roman"/>
                        </a:rPr>
                        <a:t>1h 8min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35872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"/>
                          <a:ea typeface="PMingLiU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latin typeface="Times"/>
                          <a:ea typeface="PMingLiU"/>
                          <a:cs typeface="Times New Roman"/>
                        </a:rPr>
                        <a:t>2b</a:t>
                      </a:r>
                    </a:p>
                  </a:txBody>
                  <a:tcPr marL="127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"/>
                          <a:ea typeface="PMingLiU"/>
                          <a:cs typeface="Times New Roman"/>
                        </a:rPr>
                        <a:t>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"/>
                          <a:ea typeface="PMingLiU"/>
                          <a:cs typeface="Times New Roman"/>
                        </a:rPr>
                        <a:t>90.87%</a:t>
                      </a:r>
                    </a:p>
                  </a:txBody>
                  <a:tcPr marL="127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"/>
                          <a:ea typeface="PMingLiU"/>
                          <a:cs typeface="Times New Roman"/>
                        </a:rPr>
                        <a:t>88.26%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"/>
                          <a:ea typeface="PMingLiU"/>
                          <a:cs typeface="Times New Roman"/>
                        </a:rPr>
                        <a:t>23.0GB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"/>
                          <a:ea typeface="PMingLiU"/>
                          <a:cs typeface="Times New Roman"/>
                        </a:rPr>
                        <a:t>1h 10min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5872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"/>
                          <a:ea typeface="PMingLiU"/>
                          <a:cs typeface="Times New Roman"/>
                        </a:rPr>
                        <a:t>2c</a:t>
                      </a:r>
                      <a:endParaRPr lang="en-US" sz="2000" dirty="0">
                        <a:latin typeface="Times"/>
                        <a:ea typeface="PMingLiU"/>
                        <a:cs typeface="Times New Roman"/>
                      </a:endParaRPr>
                    </a:p>
                  </a:txBody>
                  <a:tcPr marL="127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"/>
                          <a:ea typeface="PMingLiU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"/>
                          <a:ea typeface="PMingLiU"/>
                          <a:cs typeface="Times New Roman"/>
                        </a:rPr>
                        <a:t>80.71%</a:t>
                      </a:r>
                    </a:p>
                  </a:txBody>
                  <a:tcPr marL="127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"/>
                          <a:ea typeface="PMingLiU"/>
                          <a:cs typeface="Times New Roman"/>
                        </a:rPr>
                        <a:t>86.48%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"/>
                          <a:ea typeface="PMingLiU"/>
                          <a:cs typeface="Times New Roman"/>
                        </a:rPr>
                        <a:t>53.0GB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"/>
                          <a:ea typeface="PMingLiU"/>
                          <a:cs typeface="Times New Roman"/>
                        </a:rPr>
                        <a:t>2h 51min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49" name="Title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4963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Binning Results for Different Dataset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68313" y="1268413"/>
          <a:ext cx="8356474" cy="3214687"/>
        </p:xfrm>
        <a:graphic>
          <a:graphicData uri="http://schemas.openxmlformats.org/drawingml/2006/table">
            <a:tbl>
              <a:tblPr/>
              <a:tblGrid>
                <a:gridCol w="1289388"/>
                <a:gridCol w="1498364"/>
                <a:gridCol w="1269144"/>
                <a:gridCol w="1227006"/>
                <a:gridCol w="1377011"/>
                <a:gridCol w="1695561"/>
              </a:tblGrid>
              <a:tr h="1307071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"/>
                          <a:ea typeface="PMingLiU"/>
                          <a:cs typeface="Times New Roman"/>
                        </a:rPr>
                        <a:t>Dataset</a:t>
                      </a:r>
                    </a:p>
                  </a:txBody>
                  <a:tcPr marL="1270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"/>
                          <a:ea typeface="PMingLiU"/>
                          <a:cs typeface="Times New Roman"/>
                        </a:rPr>
                        <a:t>#. of groups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"/>
                          <a:ea typeface="PMingLiU"/>
                          <a:cs typeface="Times New Roman"/>
                        </a:rPr>
                        <a:t>Precision</a:t>
                      </a:r>
                    </a:p>
                  </a:txBody>
                  <a:tcPr marL="1270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"/>
                          <a:ea typeface="PMingLiU"/>
                          <a:cs typeface="Times New Roman"/>
                        </a:rPr>
                        <a:t>Sensitivity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"/>
                          <a:ea typeface="PMingLiU"/>
                          <a:cs typeface="Times New Roman"/>
                        </a:rPr>
                        <a:t>Space cost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"/>
                          <a:ea typeface="PMingLiU"/>
                          <a:cs typeface="Times New Roman"/>
                        </a:rPr>
                        <a:t>Time cost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5872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"/>
                          <a:ea typeface="PMingLiU"/>
                          <a:cs typeface="Times New Roman"/>
                        </a:rPr>
                        <a:t>1a</a:t>
                      </a:r>
                      <a:endParaRPr lang="en-US" sz="2000" dirty="0">
                        <a:latin typeface="Times"/>
                        <a:ea typeface="PMingLiU"/>
                        <a:cs typeface="Times New Roman"/>
                      </a:endParaRPr>
                    </a:p>
                  </a:txBody>
                  <a:tcPr marL="1270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"/>
                          <a:ea typeface="PMingLiU"/>
                          <a:cs typeface="Times New Roman"/>
                        </a:rPr>
                        <a:t>31</a:t>
                      </a:r>
                    </a:p>
                  </a:txBody>
                  <a:tcPr marL="1270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"/>
                          <a:ea typeface="PMingLiU"/>
                          <a:cs typeface="Times New Roman"/>
                        </a:rPr>
                        <a:t>92.24%</a:t>
                      </a:r>
                    </a:p>
                  </a:txBody>
                  <a:tcPr marL="1270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"/>
                          <a:ea typeface="PMingLiU"/>
                          <a:cs typeface="Times New Roman"/>
                        </a:rPr>
                        <a:t>80.91%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"/>
                          <a:ea typeface="PMingLiU"/>
                          <a:cs typeface="Times New Roman"/>
                        </a:rPr>
                        <a:t>28.9GB</a:t>
                      </a:r>
                    </a:p>
                  </a:txBody>
                  <a:tcPr marL="1270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"/>
                          <a:ea typeface="PMingLiU"/>
                          <a:cs typeface="Times New Roman"/>
                        </a:rPr>
                        <a:t>1h 2min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35872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"/>
                          <a:ea typeface="PMingLiU"/>
                          <a:cs typeface="Times New Roman"/>
                        </a:rPr>
                        <a:t>1b</a:t>
                      </a:r>
                      <a:endParaRPr lang="en-US" sz="2000" dirty="0">
                        <a:latin typeface="Times"/>
                        <a:ea typeface="PMingLiU"/>
                        <a:cs typeface="Times New Roman"/>
                      </a:endParaRPr>
                    </a:p>
                  </a:txBody>
                  <a:tcPr marL="127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"/>
                          <a:ea typeface="PMingLiU"/>
                          <a:cs typeface="Times New Roman"/>
                        </a:rPr>
                        <a:t>21</a:t>
                      </a:r>
                    </a:p>
                  </a:txBody>
                  <a:tcPr marL="127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"/>
                          <a:ea typeface="PMingLiU"/>
                          <a:cs typeface="Times New Roman"/>
                        </a:rPr>
                        <a:t>90.84%</a:t>
                      </a:r>
                    </a:p>
                  </a:txBody>
                  <a:tcPr marL="127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"/>
                          <a:ea typeface="PMingLiU"/>
                          <a:cs typeface="Times New Roman"/>
                        </a:rPr>
                        <a:t>90.76%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"/>
                          <a:ea typeface="PMingLiU"/>
                          <a:cs typeface="Times New Roman"/>
                        </a:rPr>
                        <a:t>25.6GB</a:t>
                      </a:r>
                    </a:p>
                  </a:txBody>
                  <a:tcPr marL="127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"/>
                          <a:ea typeface="PMingLiU"/>
                          <a:cs typeface="Times New Roman"/>
                        </a:rPr>
                        <a:t>1h 17min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35872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"/>
                          <a:ea typeface="PMingLiU"/>
                          <a:cs typeface="Times New Roman"/>
                        </a:rPr>
                        <a:t>1c</a:t>
                      </a:r>
                      <a:endParaRPr lang="en-US" sz="2000" dirty="0">
                        <a:latin typeface="Times"/>
                        <a:ea typeface="PMingLiU"/>
                        <a:cs typeface="Times New Roman"/>
                      </a:endParaRPr>
                    </a:p>
                  </a:txBody>
                  <a:tcPr marL="127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"/>
                          <a:ea typeface="PMingLiU"/>
                          <a:cs typeface="Times New Roman"/>
                        </a:rPr>
                        <a:t>25</a:t>
                      </a:r>
                    </a:p>
                  </a:txBody>
                  <a:tcPr marL="127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"/>
                          <a:ea typeface="PMingLiU"/>
                          <a:cs typeface="Times New Roman"/>
                        </a:rPr>
                        <a:t>87.22%</a:t>
                      </a:r>
                    </a:p>
                  </a:txBody>
                  <a:tcPr marL="127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"/>
                          <a:ea typeface="PMingLiU"/>
                          <a:cs typeface="Times New Roman"/>
                        </a:rPr>
                        <a:t>77.73%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"/>
                          <a:ea typeface="PMingLiU"/>
                          <a:cs typeface="Times New Roman"/>
                        </a:rPr>
                        <a:t>55GB</a:t>
                      </a:r>
                    </a:p>
                  </a:txBody>
                  <a:tcPr marL="127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"/>
                          <a:ea typeface="PMingLiU"/>
                          <a:cs typeface="Times New Roman"/>
                        </a:rPr>
                        <a:t>3h 17min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Extreme Cases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30213" y="4143375"/>
          <a:ext cx="8318500" cy="2359025"/>
        </p:xfrm>
        <a:graphic>
          <a:graphicData uri="http://schemas.openxmlformats.org/drawingml/2006/table">
            <a:tbl>
              <a:tblPr/>
              <a:tblGrid>
                <a:gridCol w="1189037"/>
                <a:gridCol w="1262063"/>
                <a:gridCol w="1284287"/>
                <a:gridCol w="1585913"/>
                <a:gridCol w="1341437"/>
                <a:gridCol w="1655763"/>
              </a:tblGrid>
              <a:tr h="958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Dataset</a:t>
                      </a: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#. of groups</a:t>
                      </a: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Precision</a:t>
                      </a: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Sensitivity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Space cost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Time cost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3a</a:t>
                      </a: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113</a:t>
                      </a: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80.02%</a:t>
                      </a: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85.41%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66GB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4h16min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3b</a:t>
                      </a: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9</a:t>
                      </a: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91.08%</a:t>
                      </a: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84.73%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54GB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30h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3c</a:t>
                      </a: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51</a:t>
                      </a: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80.29%</a:t>
                      </a: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85.79%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50GB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3h51min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8313" y="1255713"/>
          <a:ext cx="8337550" cy="2835276"/>
        </p:xfrm>
        <a:graphic>
          <a:graphicData uri="http://schemas.openxmlformats.org/drawingml/2006/table">
            <a:tbl>
              <a:tblPr/>
              <a:tblGrid>
                <a:gridCol w="803275"/>
                <a:gridCol w="1054100"/>
                <a:gridCol w="935037"/>
                <a:gridCol w="2808288"/>
                <a:gridCol w="2736850"/>
              </a:tblGrid>
              <a:tr h="1087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Dataset</a:t>
                      </a: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# of groups</a:t>
                      </a: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# of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species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#. of species in each group</a:t>
                      </a: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Abundance Ratio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3a</a:t>
                      </a: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18 genera</a:t>
                      </a: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3,4×7,5×3,6×2,7×2,9×2,10</a:t>
                      </a: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Equal abundance ratio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3b</a:t>
                      </a: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1 genus</a:t>
                      </a: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7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7</a:t>
                      </a: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1 : 2 : 4 : 8 : 16 : 32 : 64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3c</a:t>
                      </a: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7 genera</a:t>
                      </a: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50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5,6,6,7,7,9,10</a:t>
                      </a: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(1 : 1.5 : 2 : 2.5 : 3 ) × 10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dirty="0" smtClean="0">
                <a:ea typeface="ＭＳ Ｐゴシック" pitchFamily="34" charset="-128"/>
              </a:rPr>
              <a:t>Real Biological Dataset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pPr algn="l" rtl="0" eaLnBrk="1" hangingPunct="1"/>
            <a:r>
              <a:rPr lang="en-US" dirty="0" smtClean="0">
                <a:ea typeface="ＭＳ Ｐゴシック" pitchFamily="34" charset="-128"/>
              </a:rPr>
              <a:t>Qin et al. (</a:t>
            </a:r>
            <a:r>
              <a:rPr lang="en-US" i="1" dirty="0" smtClean="0">
                <a:ea typeface="ＭＳ Ｐゴシック" pitchFamily="34" charset="-128"/>
              </a:rPr>
              <a:t>Nature, 2010</a:t>
            </a:r>
            <a:r>
              <a:rPr lang="en-US" dirty="0" smtClean="0">
                <a:ea typeface="ＭＳ Ｐゴシック" pitchFamily="34" charset="-128"/>
              </a:rPr>
              <a:t>) </a:t>
            </a:r>
          </a:p>
          <a:p>
            <a:pPr lvl="1" algn="l" rtl="0" eaLnBrk="1" hangingPunct="1"/>
            <a:r>
              <a:rPr lang="en-US" dirty="0" smtClean="0"/>
              <a:t>P</a:t>
            </a:r>
            <a:r>
              <a:rPr lang="en-US" dirty="0" smtClean="0"/>
              <a:t>erformed </a:t>
            </a:r>
            <a:r>
              <a:rPr lang="en-US" dirty="0" smtClean="0"/>
              <a:t>a deep sequencing on samples from feces of 124 European adults</a:t>
            </a:r>
          </a:p>
          <a:p>
            <a:pPr lvl="1" algn="l" rtl="0" eaLnBrk="1" hangingPunct="1"/>
            <a:r>
              <a:rPr lang="en-US" dirty="0" smtClean="0"/>
              <a:t>Reads length varied from 44 </a:t>
            </a:r>
            <a:r>
              <a:rPr lang="en-US" dirty="0" err="1" smtClean="0"/>
              <a:t>bp</a:t>
            </a:r>
            <a:r>
              <a:rPr lang="en-US" dirty="0" smtClean="0"/>
              <a:t> to 80 </a:t>
            </a:r>
            <a:r>
              <a:rPr lang="en-US" dirty="0" err="1" smtClean="0"/>
              <a:t>bp</a:t>
            </a:r>
            <a:endParaRPr lang="en-US" dirty="0" smtClean="0"/>
          </a:p>
          <a:p>
            <a:pPr algn="l" rtl="0" eaLnBrk="1" hangingPunct="1"/>
            <a:r>
              <a:rPr lang="en-US" dirty="0" smtClean="0">
                <a:ea typeface="ＭＳ Ｐゴシック" pitchFamily="34" charset="-128"/>
              </a:rPr>
              <a:t>T</a:t>
            </a:r>
            <a:r>
              <a:rPr lang="en-US" dirty="0" smtClean="0">
                <a:ea typeface="ＭＳ Ｐゴシック" pitchFamily="34" charset="-128"/>
              </a:rPr>
              <a:t>hree </a:t>
            </a:r>
            <a:r>
              <a:rPr lang="en-US" dirty="0" smtClean="0">
                <a:ea typeface="ＭＳ Ｐゴシック" pitchFamily="34" charset="-128"/>
              </a:rPr>
              <a:t>selected datasets were merged</a:t>
            </a:r>
          </a:p>
          <a:p>
            <a:pPr lvl="1" algn="l" rtl="0" eaLnBrk="1" hangingPunct="1"/>
            <a:r>
              <a:rPr lang="en-US" dirty="0" smtClean="0"/>
              <a:t>Read length ~75 </a:t>
            </a:r>
            <a:r>
              <a:rPr lang="en-US" dirty="0" err="1" smtClean="0"/>
              <a:t>bp</a:t>
            </a:r>
            <a:endParaRPr lang="en-US" dirty="0" smtClean="0"/>
          </a:p>
          <a:p>
            <a:pPr lvl="1" algn="l" rtl="0" eaLnBrk="1" hangingPunct="1"/>
            <a:r>
              <a:rPr lang="en-US" dirty="0" smtClean="0"/>
              <a:t>23M pair-end reads</a:t>
            </a:r>
          </a:p>
          <a:p>
            <a:pPr lvl="1" algn="l" rtl="0" eaLnBrk="1" hangingPunct="1"/>
            <a:r>
              <a:rPr lang="en-US" dirty="0" smtClean="0"/>
              <a:t>Contain reads from 10 species</a:t>
            </a:r>
          </a:p>
          <a:p>
            <a:pPr lvl="2" algn="l" rtl="0" eaLnBrk="1" hangingPunct="1"/>
            <a:r>
              <a:rPr lang="en-US" dirty="0" smtClean="0"/>
              <a:t>Filtering reads from species with low abundance ratios</a:t>
            </a:r>
          </a:p>
          <a:p>
            <a:pPr lvl="1" algn="l" rtl="0"/>
            <a:r>
              <a:rPr lang="en-US" dirty="0" smtClean="0"/>
              <a:t>BLAST was used to map reads to the ten reference genomes and allow up to 5% mismatch</a:t>
            </a:r>
            <a:endParaRPr lang="he-IL" dirty="0" smtClean="0"/>
          </a:p>
          <a:p>
            <a:pPr lvl="1" algn="l" rtl="0"/>
            <a:endParaRPr lang="en-US" dirty="0" smtClean="0"/>
          </a:p>
          <a:p>
            <a:pPr lvl="2" eaLnBrk="1" hangingPunct="1">
              <a:buFont typeface="Arial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000125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PMingLiU" pitchFamily="18" charset="-120"/>
              </a:rPr>
              <a:t>Experimental Results</a:t>
            </a:r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1650" y="1125539"/>
          <a:ext cx="8247063" cy="4247679"/>
        </p:xfrm>
        <a:graphic>
          <a:graphicData uri="http://schemas.openxmlformats.org/drawingml/2006/table">
            <a:tbl>
              <a:tblPr/>
              <a:tblGrid>
                <a:gridCol w="928688"/>
                <a:gridCol w="1071562"/>
                <a:gridCol w="1143000"/>
                <a:gridCol w="3230563"/>
                <a:gridCol w="1873250"/>
              </a:tblGrid>
              <a:tr h="6366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Groups</a:t>
                      </a: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Precision</a:t>
                      </a: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#. of reads</a:t>
                      </a: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Major Species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% of reads from same genus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PMingLiU" pitchFamily="18" charset="-120"/>
                      </a:endParaRP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2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97%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PMingLiU" pitchFamily="18" charset="-120"/>
                      </a:endParaRP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28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2.98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PMingLiU" pitchFamily="18" charset="-120"/>
                          <a:cs typeface="Calibri" pitchFamily="34" charset="0"/>
                        </a:rPr>
                        <a:t>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PMingLiU" pitchFamily="18" charset="-120"/>
                        <a:cs typeface="Times New Roman" pitchFamily="18" charset="0"/>
                      </a:endParaRP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Bacteroides sp. 2_1_7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2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99.1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PMingLiU" pitchFamily="18" charset="-120"/>
                      </a:endParaRP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2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77%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PMingLiU" pitchFamily="18" charset="-120"/>
                      </a:endParaRP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28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2.84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PMingLiU" pitchFamily="18" charset="-120"/>
                          <a:cs typeface="Calibri" pitchFamily="34" charset="0"/>
                        </a:rPr>
                        <a:t>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PMingLiU" pitchFamily="18" charset="-120"/>
                        <a:cs typeface="Times New Roman" pitchFamily="18" charset="0"/>
                      </a:endParaRP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Bacteroides uniformis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2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97.6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PMingLiU" pitchFamily="18" charset="-120"/>
                      </a:endParaRP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2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45%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PMingLiU" pitchFamily="18" charset="-120"/>
                      </a:endParaRP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28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0.54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PMingLiU" pitchFamily="18" charset="-120"/>
                          <a:cs typeface="Calibri" pitchFamily="34" charset="0"/>
                        </a:rPr>
                        <a:t>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PMingLiU" pitchFamily="18" charset="-120"/>
                        <a:cs typeface="Times New Roman" pitchFamily="18" charset="0"/>
                      </a:endParaRP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Bacteroides uniformis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2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57.8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PMingLiU" pitchFamily="18" charset="-120"/>
                      </a:endParaRP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2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76%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PMingLiU" pitchFamily="18" charset="-120"/>
                      </a:endParaRP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28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0.76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PMingLiU" pitchFamily="18" charset="-120"/>
                          <a:cs typeface="Calibri" pitchFamily="34" charset="0"/>
                        </a:rPr>
                        <a:t>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PMingLiU" pitchFamily="18" charset="-120"/>
                        <a:cs typeface="Times New Roman" pitchFamily="18" charset="0"/>
                      </a:endParaRP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Ruminococcus bromii L2-63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2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88.3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PMingLiU" pitchFamily="18" charset="-120"/>
                      </a:endParaRP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2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78%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PMingLiU" pitchFamily="18" charset="-120"/>
                      </a:endParaRP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28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0.58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PMingLiU" pitchFamily="18" charset="-120"/>
                          <a:cs typeface="Calibri" pitchFamily="34" charset="0"/>
                        </a:rPr>
                        <a:t>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PMingLiU" pitchFamily="18" charset="-120"/>
                        <a:cs typeface="Times New Roman" pitchFamily="18" charset="0"/>
                      </a:endParaRP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Clostridium sp. SS2-1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2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77.6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7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PMingLiU" pitchFamily="18" charset="-120"/>
                      </a:endParaRP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2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68%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PMingLiU" pitchFamily="18" charset="-120"/>
                      </a:endParaRP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28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1.06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PMingLiU" pitchFamily="18" charset="-120"/>
                          <a:cs typeface="Calibri" pitchFamily="34" charset="0"/>
                        </a:rPr>
                        <a:t>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PMingLiU" pitchFamily="18" charset="-120"/>
                        <a:cs typeface="Times New Roman" pitchFamily="18" charset="0"/>
                      </a:endParaRP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Bacteroides thetaiotaomicron VPI-5482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2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99.4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PMingLiU" pitchFamily="18" charset="-120"/>
                      </a:endParaRP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2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68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PMingLiU" pitchFamily="18" charset="-120"/>
                          <a:cs typeface="Calibri" pitchFamily="34" charset="0"/>
                        </a:rPr>
                        <a:t>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PMingLiU" pitchFamily="18" charset="-120"/>
                        <a:cs typeface="Times New Roman" pitchFamily="18" charset="0"/>
                      </a:endParaRP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28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1.56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PMingLiU" pitchFamily="18" charset="-120"/>
                          <a:cs typeface="Calibri" pitchFamily="34" charset="0"/>
                        </a:rPr>
                        <a:t>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PMingLiU" pitchFamily="18" charset="-120"/>
                        <a:cs typeface="Times New Roman" pitchFamily="18" charset="0"/>
                      </a:endParaRP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Parabacteroides merdae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2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68.5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PMingLiU" pitchFamily="18" charset="-120"/>
                      </a:endParaRP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2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98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PMingLiU" pitchFamily="18" charset="-120"/>
                          <a:cs typeface="Calibri" pitchFamily="34" charset="0"/>
                        </a:rPr>
                        <a:t>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PMingLiU" pitchFamily="18" charset="-120"/>
                        <a:cs typeface="Times New Roman" pitchFamily="18" charset="0"/>
                      </a:endParaRP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28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0.74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PMingLiU" pitchFamily="18" charset="-120"/>
                          <a:cs typeface="Calibri" pitchFamily="34" charset="0"/>
                        </a:rPr>
                        <a:t>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PMingLiU" pitchFamily="18" charset="-120"/>
                        <a:cs typeface="Times New Roman" pitchFamily="18" charset="0"/>
                      </a:endParaRP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Alistipes putredinis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2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98.1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PMingLiU" pitchFamily="18" charset="-120"/>
                      </a:endParaRP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2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90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PMingLiU" pitchFamily="18" charset="-120"/>
                          <a:cs typeface="Calibri" pitchFamily="34" charset="0"/>
                        </a:rPr>
                        <a:t>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PMingLiU" pitchFamily="18" charset="-120"/>
                        <a:cs typeface="Times New Roman" pitchFamily="18" charset="0"/>
                      </a:endParaRP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28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0.92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PMingLiU" pitchFamily="18" charset="-120"/>
                          <a:cs typeface="Calibri" pitchFamily="34" charset="0"/>
                        </a:rPr>
                        <a:t>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PMingLiU" pitchFamily="18" charset="-120"/>
                        <a:cs typeface="Times New Roman" pitchFamily="18" charset="0"/>
                      </a:endParaRP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Alistipes putredinis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2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90.5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10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PMingLiU" pitchFamily="18" charset="-120"/>
                      </a:endParaRP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2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68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PMingLiU" pitchFamily="18" charset="-120"/>
                          <a:cs typeface="Calibri" pitchFamily="34" charset="0"/>
                        </a:rPr>
                        <a:t>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PMingLiU" pitchFamily="18" charset="-120"/>
                        <a:cs typeface="Times New Roman" pitchFamily="18" charset="0"/>
                      </a:endParaRP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28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0.76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PMingLiU" pitchFamily="18" charset="-120"/>
                          <a:cs typeface="Calibri" pitchFamily="34" charset="0"/>
                        </a:rPr>
                        <a:t>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PMingLiU" pitchFamily="18" charset="-120"/>
                        <a:cs typeface="Times New Roman" pitchFamily="18" charset="0"/>
                      </a:endParaRP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Parabacteroides merdae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2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68.1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11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PMingLiU" pitchFamily="18" charset="-120"/>
                      </a:endParaRP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2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66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PMingLiU" pitchFamily="18" charset="-120"/>
                          <a:cs typeface="Calibri" pitchFamily="34" charset="0"/>
                        </a:rPr>
                        <a:t>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PMingLiU" pitchFamily="18" charset="-120"/>
                        <a:cs typeface="Times New Roman" pitchFamily="18" charset="0"/>
                      </a:endParaRP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28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10.2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PMingLiU" pitchFamily="18" charset="-120"/>
                          <a:cs typeface="Calibri" pitchFamily="34" charset="0"/>
                        </a:rPr>
                        <a:t>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PMingLiU" pitchFamily="18" charset="-120"/>
                        <a:cs typeface="Times New Roman" pitchFamily="18" charset="0"/>
                      </a:endParaRPr>
                    </a:p>
                  </a:txBody>
                  <a:tcPr marL="127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Bacteroides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vulgatus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 ATCC 8482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2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PMingLiU" pitchFamily="18" charset="-120"/>
                        </a:rPr>
                        <a:t>97.6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39552" y="5517232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3200" dirty="0" smtClean="0"/>
              <a:t> 11 groups are reported in the sample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err="1" smtClean="0"/>
              <a:t>MetaCluster</a:t>
            </a:r>
            <a:r>
              <a:rPr lang="en-US" sz="3200" dirty="0" smtClean="0"/>
              <a:t> 4.0 fails to detect two species</a:t>
            </a:r>
            <a:endParaRPr lang="he-I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Simulated data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Given an abundance ratio for a species with known genome in NCBI, a set of length-75 pair-end reads was picked from the genome with 1% sequencing error and 250±50bp insert distance with coverage 15xabundance ratio</a:t>
            </a:r>
          </a:p>
          <a:p>
            <a:pPr algn="l" rtl="0"/>
            <a:r>
              <a:rPr lang="en-US" dirty="0" smtClean="0"/>
              <a:t>Minimum coverage of 15 is assumed</a:t>
            </a:r>
            <a:endParaRPr lang="he-IL" dirty="0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Experiments on real biological data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Three human feces samples with pair-end read with length around 75bp were picked and combined together to construct a dataset with 23M pair-end reads (Qin et al. 10)</a:t>
            </a:r>
          </a:p>
          <a:p>
            <a:pPr algn="l" rtl="0"/>
            <a:r>
              <a:rPr lang="en-US" dirty="0" smtClean="0"/>
              <a:t>Reads not from the most abundant ten species were filtered out</a:t>
            </a:r>
          </a:p>
          <a:p>
            <a:pPr algn="l" rtl="0"/>
            <a:r>
              <a:rPr lang="en-US" dirty="0" smtClean="0"/>
              <a:t>BLAST was used to map reads to the ten reference genomes and allow 5% mismatch</a:t>
            </a:r>
            <a:endParaRPr lang="he-IL" dirty="0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11 groups are reported in the sample</a:t>
            </a:r>
          </a:p>
          <a:p>
            <a:pPr algn="l" rtl="0"/>
            <a:r>
              <a:rPr lang="en-US" dirty="0" smtClean="0"/>
              <a:t>Metaclust4 fails to detect two species</a:t>
            </a:r>
            <a:endParaRPr lang="he-IL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83086"/>
            <a:ext cx="8479927" cy="367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Summary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Binning </a:t>
            </a:r>
            <a:r>
              <a:rPr lang="en-US" dirty="0" err="1" smtClean="0"/>
              <a:t>metagenomics</a:t>
            </a:r>
            <a:r>
              <a:rPr lang="en-US" dirty="0" smtClean="0"/>
              <a:t> reads is a crucial step in </a:t>
            </a:r>
            <a:r>
              <a:rPr lang="en-US" dirty="0" err="1" smtClean="0"/>
              <a:t>metagenomic</a:t>
            </a:r>
            <a:r>
              <a:rPr lang="en-US" dirty="0" smtClean="0"/>
              <a:t> analysis</a:t>
            </a:r>
          </a:p>
          <a:p>
            <a:pPr algn="l" rtl="0"/>
            <a:r>
              <a:rPr lang="en-US" dirty="0" err="1" smtClean="0"/>
              <a:t>MetaCluster</a:t>
            </a:r>
            <a:r>
              <a:rPr lang="en-US" dirty="0" smtClean="0"/>
              <a:t> 4.0 is an unsupervised binning algorithm for short reads, that can deal with: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US" dirty="0" smtClean="0"/>
              <a:t>Short reads without any prior knowledge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US" dirty="0" smtClean="0"/>
              <a:t>Determining the number of genomes auto.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US" dirty="0" smtClean="0"/>
              <a:t>Determining the number of genomes auto.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US" dirty="0" smtClean="0"/>
              <a:t>Performing well even with more than 20 genomes</a:t>
            </a:r>
          </a:p>
          <a:p>
            <a:pPr marL="514350" indent="-514350" algn="l" rtl="0"/>
            <a:r>
              <a:rPr lang="en-US" dirty="0" smtClean="0"/>
              <a:t>No assumption on </a:t>
            </a:r>
            <a:r>
              <a:rPr lang="en-US" dirty="0" err="1" smtClean="0"/>
              <a:t>phylogenetic</a:t>
            </a:r>
            <a:r>
              <a:rPr lang="en-US" dirty="0" smtClean="0"/>
              <a:t> levels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Introduction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Genomic analysis on the collective genomes of all microorganisms from an environmental sample becomes essential</a:t>
            </a:r>
          </a:p>
          <a:p>
            <a:pPr algn="l" rtl="0"/>
            <a:r>
              <a:rPr lang="en-US" dirty="0" smtClean="0"/>
              <a:t>DNA fragments of a </a:t>
            </a:r>
            <a:r>
              <a:rPr lang="en-US" dirty="0" err="1" smtClean="0"/>
              <a:t>metagenomics</a:t>
            </a:r>
            <a:r>
              <a:rPr lang="en-US" dirty="0" smtClean="0"/>
              <a:t> project are usually from multiple genomes and most of the genome sequences are unknown</a:t>
            </a:r>
          </a:p>
          <a:p>
            <a:pPr algn="l" rtl="0"/>
            <a:r>
              <a:rPr lang="en-US" dirty="0" smtClean="0"/>
              <a:t>There is a need to group DNA fragments from similar species together</a:t>
            </a:r>
            <a:endParaRPr lang="he-I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標題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ＭＳ Ｐゴシック" pitchFamily="34" charset="-128"/>
              </a:rPr>
              <a:t>Binning of Metagenomic data</a:t>
            </a:r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4" name="圓角矩形 3"/>
          <p:cNvSpPr>
            <a:spLocks noChangeArrowheads="1"/>
          </p:cNvSpPr>
          <p:nvPr/>
        </p:nvSpPr>
        <p:spPr bwMode="auto">
          <a:xfrm>
            <a:off x="1000125" y="1462088"/>
            <a:ext cx="1285875" cy="571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9535"/>
              </a:gs>
              <a:gs pos="80000">
                <a:srgbClr val="9BC348"/>
              </a:gs>
              <a:gs pos="100000">
                <a:srgbClr val="9CC746"/>
              </a:gs>
            </a:gsLst>
            <a:lin ang="162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b="1">
                <a:solidFill>
                  <a:srgbClr val="FFFFFF"/>
                </a:solidFill>
                <a:latin typeface="Calibri" pitchFamily="34" charset="0"/>
                <a:ea typeface="SimSun" pitchFamily="2" charset="-122"/>
              </a:rPr>
              <a:t>Bacteria 1</a:t>
            </a:r>
            <a:endParaRPr lang="zh-CN" altLang="en-US" b="1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5" name="圓角矩形 4"/>
          <p:cNvSpPr>
            <a:spLocks noChangeArrowheads="1"/>
          </p:cNvSpPr>
          <p:nvPr/>
        </p:nvSpPr>
        <p:spPr bwMode="auto">
          <a:xfrm>
            <a:off x="2428875" y="1462088"/>
            <a:ext cx="1285875" cy="571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D417E"/>
              </a:gs>
              <a:gs pos="80000">
                <a:srgbClr val="7B58A6"/>
              </a:gs>
              <a:gs pos="100000">
                <a:srgbClr val="7B57A8"/>
              </a:gs>
            </a:gsLst>
            <a:lin ang="16200000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b="1">
                <a:solidFill>
                  <a:srgbClr val="FFFFFF"/>
                </a:solidFill>
                <a:latin typeface="Calibri" pitchFamily="34" charset="0"/>
                <a:ea typeface="SimSun" pitchFamily="2" charset="-122"/>
              </a:rPr>
              <a:t>Bacteria 2</a:t>
            </a:r>
            <a:endParaRPr lang="zh-CN" altLang="en-US" b="1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6" name="圓角矩形 5"/>
          <p:cNvSpPr>
            <a:spLocks noChangeArrowheads="1"/>
          </p:cNvSpPr>
          <p:nvPr/>
        </p:nvSpPr>
        <p:spPr bwMode="auto">
          <a:xfrm>
            <a:off x="3857625" y="1462088"/>
            <a:ext cx="1285875" cy="571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B6C1D"/>
              </a:gs>
              <a:gs pos="80000">
                <a:srgbClr val="FF8F2A"/>
              </a:gs>
              <a:gs pos="100000">
                <a:srgbClr val="FF8F26"/>
              </a:gs>
            </a:gsLst>
            <a:lin ang="162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b="1">
                <a:solidFill>
                  <a:srgbClr val="FFFFFF"/>
                </a:solidFill>
                <a:latin typeface="Calibri" pitchFamily="34" charset="0"/>
                <a:ea typeface="SimSun" pitchFamily="2" charset="-122"/>
              </a:rPr>
              <a:t>Bacteria 3</a:t>
            </a:r>
            <a:endParaRPr lang="zh-CN" altLang="en-US" b="1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7" name="圓角矩形 6"/>
          <p:cNvSpPr>
            <a:spLocks noChangeArrowheads="1"/>
          </p:cNvSpPr>
          <p:nvPr/>
        </p:nvSpPr>
        <p:spPr bwMode="auto">
          <a:xfrm>
            <a:off x="6786563" y="1462088"/>
            <a:ext cx="1285875" cy="571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2D2A"/>
              </a:gs>
              <a:gs pos="80000">
                <a:srgbClr val="CB3D3A"/>
              </a:gs>
              <a:gs pos="100000">
                <a:srgbClr val="CE3B37"/>
              </a:gs>
            </a:gsLst>
            <a:lin ang="16200000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b="1">
                <a:solidFill>
                  <a:srgbClr val="FFFFFF"/>
                </a:solidFill>
                <a:latin typeface="Calibri" pitchFamily="34" charset="0"/>
                <a:ea typeface="SimSun" pitchFamily="2" charset="-122"/>
              </a:rPr>
              <a:t>Bacteria n</a:t>
            </a:r>
            <a:endParaRPr lang="zh-CN" altLang="en-US" b="1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17414" name="文字方塊 7"/>
          <p:cNvSpPr txBox="1">
            <a:spLocks noChangeArrowheads="1"/>
          </p:cNvSpPr>
          <p:nvPr/>
        </p:nvSpPr>
        <p:spPr bwMode="auto">
          <a:xfrm>
            <a:off x="5675313" y="1428750"/>
            <a:ext cx="611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Calibri" pitchFamily="34" charset="0"/>
              </a:rPr>
              <a:t>……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9" name="向右箭號 8"/>
          <p:cNvSpPr>
            <a:spLocks noChangeArrowheads="1"/>
          </p:cNvSpPr>
          <p:nvPr/>
        </p:nvSpPr>
        <p:spPr bwMode="auto">
          <a:xfrm rot="5400000">
            <a:off x="3932238" y="2479675"/>
            <a:ext cx="836612" cy="414338"/>
          </a:xfrm>
          <a:prstGeom prst="rightArrow">
            <a:avLst>
              <a:gd name="adj1" fmla="val 44611"/>
              <a:gd name="adj2" fmla="val 85038"/>
            </a:avLst>
          </a:prstGeom>
          <a:gradFill rotWithShape="1">
            <a:gsLst>
              <a:gs pos="0">
                <a:srgbClr val="CB6C1D"/>
              </a:gs>
              <a:gs pos="80000">
                <a:srgbClr val="FF8F2A"/>
              </a:gs>
              <a:gs pos="100000">
                <a:srgbClr val="FF8F26"/>
              </a:gs>
            </a:gsLst>
            <a:lin ang="162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17416" name="文字方塊 9"/>
          <p:cNvSpPr txBox="1">
            <a:spLocks noChangeArrowheads="1"/>
          </p:cNvSpPr>
          <p:nvPr/>
        </p:nvSpPr>
        <p:spPr bwMode="auto">
          <a:xfrm>
            <a:off x="4857750" y="2439988"/>
            <a:ext cx="1409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latin typeface="Calibri" pitchFamily="34" charset="0"/>
              </a:rPr>
              <a:t>Sequencing</a:t>
            </a:r>
            <a:endParaRPr lang="zh-CN" altLang="en-US" sz="2000" b="1">
              <a:latin typeface="Calibri" pitchFamily="34" charset="0"/>
            </a:endParaRPr>
          </a:p>
        </p:txBody>
      </p:sp>
      <p:cxnSp>
        <p:nvCxnSpPr>
          <p:cNvPr id="13" name="直線接點 12"/>
          <p:cNvCxnSpPr>
            <a:cxnSpLocks noChangeShapeType="1"/>
          </p:cNvCxnSpPr>
          <p:nvPr/>
        </p:nvCxnSpPr>
        <p:spPr bwMode="auto">
          <a:xfrm>
            <a:off x="1643063" y="5661025"/>
            <a:ext cx="571500" cy="0"/>
          </a:xfrm>
          <a:prstGeom prst="line">
            <a:avLst/>
          </a:prstGeom>
          <a:noFill/>
          <a:ln w="38100">
            <a:solidFill>
              <a:srgbClr val="9BBB59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" name="直線接點 13"/>
          <p:cNvCxnSpPr>
            <a:cxnSpLocks noChangeShapeType="1"/>
          </p:cNvCxnSpPr>
          <p:nvPr/>
        </p:nvCxnSpPr>
        <p:spPr bwMode="auto">
          <a:xfrm>
            <a:off x="1285875" y="5676900"/>
            <a:ext cx="571500" cy="0"/>
          </a:xfrm>
          <a:prstGeom prst="line">
            <a:avLst/>
          </a:prstGeom>
          <a:noFill/>
          <a:ln w="38100">
            <a:solidFill>
              <a:srgbClr val="9BBB59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" name="直線接點 14"/>
          <p:cNvCxnSpPr>
            <a:cxnSpLocks noChangeShapeType="1"/>
          </p:cNvCxnSpPr>
          <p:nvPr/>
        </p:nvCxnSpPr>
        <p:spPr bwMode="auto">
          <a:xfrm>
            <a:off x="642938" y="5661025"/>
            <a:ext cx="571500" cy="0"/>
          </a:xfrm>
          <a:prstGeom prst="line">
            <a:avLst/>
          </a:prstGeom>
          <a:noFill/>
          <a:ln w="38100">
            <a:solidFill>
              <a:srgbClr val="9BBB59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" name="直線接點 15"/>
          <p:cNvCxnSpPr>
            <a:cxnSpLocks noChangeShapeType="1"/>
          </p:cNvCxnSpPr>
          <p:nvPr/>
        </p:nvCxnSpPr>
        <p:spPr bwMode="auto">
          <a:xfrm>
            <a:off x="1428750" y="5962650"/>
            <a:ext cx="571500" cy="0"/>
          </a:xfrm>
          <a:prstGeom prst="line">
            <a:avLst/>
          </a:prstGeom>
          <a:noFill/>
          <a:ln w="38100">
            <a:solidFill>
              <a:srgbClr val="9BBB59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" name="直線接點 16"/>
          <p:cNvCxnSpPr>
            <a:cxnSpLocks noChangeShapeType="1"/>
          </p:cNvCxnSpPr>
          <p:nvPr/>
        </p:nvCxnSpPr>
        <p:spPr bwMode="auto">
          <a:xfrm>
            <a:off x="1500188" y="5819775"/>
            <a:ext cx="571500" cy="0"/>
          </a:xfrm>
          <a:prstGeom prst="line">
            <a:avLst/>
          </a:prstGeom>
          <a:noFill/>
          <a:ln w="38100">
            <a:solidFill>
              <a:srgbClr val="9BBB59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" name="直線接點 17"/>
          <p:cNvCxnSpPr>
            <a:cxnSpLocks noChangeShapeType="1"/>
          </p:cNvCxnSpPr>
          <p:nvPr/>
        </p:nvCxnSpPr>
        <p:spPr bwMode="auto">
          <a:xfrm>
            <a:off x="714375" y="5819775"/>
            <a:ext cx="571500" cy="0"/>
          </a:xfrm>
          <a:prstGeom prst="line">
            <a:avLst/>
          </a:prstGeom>
          <a:noFill/>
          <a:ln w="38100">
            <a:solidFill>
              <a:srgbClr val="9BBB59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" name="直線接點 18"/>
          <p:cNvCxnSpPr>
            <a:cxnSpLocks noChangeShapeType="1"/>
          </p:cNvCxnSpPr>
          <p:nvPr/>
        </p:nvCxnSpPr>
        <p:spPr bwMode="auto">
          <a:xfrm>
            <a:off x="785813" y="5962650"/>
            <a:ext cx="571500" cy="0"/>
          </a:xfrm>
          <a:prstGeom prst="line">
            <a:avLst/>
          </a:prstGeom>
          <a:noFill/>
          <a:ln w="38100">
            <a:solidFill>
              <a:srgbClr val="9BBB59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" name="直線接點 19"/>
          <p:cNvCxnSpPr>
            <a:cxnSpLocks noChangeShapeType="1"/>
          </p:cNvCxnSpPr>
          <p:nvPr/>
        </p:nvCxnSpPr>
        <p:spPr bwMode="auto">
          <a:xfrm>
            <a:off x="571500" y="6105525"/>
            <a:ext cx="571500" cy="0"/>
          </a:xfrm>
          <a:prstGeom prst="line">
            <a:avLst/>
          </a:prstGeom>
          <a:noFill/>
          <a:ln w="38100">
            <a:solidFill>
              <a:srgbClr val="9BBB59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" name="直線接點 20"/>
          <p:cNvCxnSpPr>
            <a:cxnSpLocks noChangeShapeType="1"/>
          </p:cNvCxnSpPr>
          <p:nvPr/>
        </p:nvCxnSpPr>
        <p:spPr bwMode="auto">
          <a:xfrm>
            <a:off x="1357313" y="6105525"/>
            <a:ext cx="571500" cy="0"/>
          </a:xfrm>
          <a:prstGeom prst="line">
            <a:avLst/>
          </a:prstGeom>
          <a:noFill/>
          <a:ln w="38100">
            <a:solidFill>
              <a:srgbClr val="9BBB59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" name="直線接點 21"/>
          <p:cNvCxnSpPr>
            <a:cxnSpLocks noChangeShapeType="1"/>
          </p:cNvCxnSpPr>
          <p:nvPr/>
        </p:nvCxnSpPr>
        <p:spPr bwMode="auto">
          <a:xfrm>
            <a:off x="1571625" y="6248400"/>
            <a:ext cx="571500" cy="0"/>
          </a:xfrm>
          <a:prstGeom prst="line">
            <a:avLst/>
          </a:prstGeom>
          <a:noFill/>
          <a:ln w="38100">
            <a:solidFill>
              <a:srgbClr val="9BBB59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" name="直線接點 22"/>
          <p:cNvCxnSpPr>
            <a:cxnSpLocks noChangeShapeType="1"/>
          </p:cNvCxnSpPr>
          <p:nvPr/>
        </p:nvCxnSpPr>
        <p:spPr bwMode="auto">
          <a:xfrm>
            <a:off x="1143000" y="6391275"/>
            <a:ext cx="571500" cy="0"/>
          </a:xfrm>
          <a:prstGeom prst="line">
            <a:avLst/>
          </a:prstGeom>
          <a:noFill/>
          <a:ln w="38100">
            <a:solidFill>
              <a:srgbClr val="9BBB59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1" name="直線接點 60"/>
          <p:cNvCxnSpPr>
            <a:cxnSpLocks noChangeShapeType="1"/>
          </p:cNvCxnSpPr>
          <p:nvPr/>
        </p:nvCxnSpPr>
        <p:spPr bwMode="auto">
          <a:xfrm>
            <a:off x="3429000" y="5661025"/>
            <a:ext cx="571500" cy="0"/>
          </a:xfrm>
          <a:prstGeom prst="line">
            <a:avLst/>
          </a:prstGeom>
          <a:noFill/>
          <a:ln w="38100">
            <a:solidFill>
              <a:srgbClr val="8064A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2" name="直線接點 61"/>
          <p:cNvCxnSpPr>
            <a:cxnSpLocks noChangeShapeType="1"/>
          </p:cNvCxnSpPr>
          <p:nvPr/>
        </p:nvCxnSpPr>
        <p:spPr bwMode="auto">
          <a:xfrm>
            <a:off x="3071813" y="5676900"/>
            <a:ext cx="571500" cy="0"/>
          </a:xfrm>
          <a:prstGeom prst="line">
            <a:avLst/>
          </a:prstGeom>
          <a:noFill/>
          <a:ln w="38100">
            <a:solidFill>
              <a:srgbClr val="8064A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3" name="直線接點 62"/>
          <p:cNvCxnSpPr>
            <a:cxnSpLocks noChangeShapeType="1"/>
          </p:cNvCxnSpPr>
          <p:nvPr/>
        </p:nvCxnSpPr>
        <p:spPr bwMode="auto">
          <a:xfrm>
            <a:off x="2428875" y="5661025"/>
            <a:ext cx="571500" cy="0"/>
          </a:xfrm>
          <a:prstGeom prst="line">
            <a:avLst/>
          </a:prstGeom>
          <a:noFill/>
          <a:ln w="38100">
            <a:solidFill>
              <a:srgbClr val="8064A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" name="直線接點 63"/>
          <p:cNvCxnSpPr>
            <a:cxnSpLocks noChangeShapeType="1"/>
          </p:cNvCxnSpPr>
          <p:nvPr/>
        </p:nvCxnSpPr>
        <p:spPr bwMode="auto">
          <a:xfrm>
            <a:off x="3214688" y="5962650"/>
            <a:ext cx="571500" cy="0"/>
          </a:xfrm>
          <a:prstGeom prst="line">
            <a:avLst/>
          </a:prstGeom>
          <a:noFill/>
          <a:ln w="38100">
            <a:solidFill>
              <a:srgbClr val="8064A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5" name="直線接點 64"/>
          <p:cNvCxnSpPr>
            <a:cxnSpLocks noChangeShapeType="1"/>
          </p:cNvCxnSpPr>
          <p:nvPr/>
        </p:nvCxnSpPr>
        <p:spPr bwMode="auto">
          <a:xfrm>
            <a:off x="3286125" y="5819775"/>
            <a:ext cx="571500" cy="0"/>
          </a:xfrm>
          <a:prstGeom prst="line">
            <a:avLst/>
          </a:prstGeom>
          <a:noFill/>
          <a:ln w="38100">
            <a:solidFill>
              <a:srgbClr val="8064A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6" name="直線接點 65"/>
          <p:cNvCxnSpPr>
            <a:cxnSpLocks noChangeShapeType="1"/>
          </p:cNvCxnSpPr>
          <p:nvPr/>
        </p:nvCxnSpPr>
        <p:spPr bwMode="auto">
          <a:xfrm>
            <a:off x="2500313" y="5819775"/>
            <a:ext cx="571500" cy="0"/>
          </a:xfrm>
          <a:prstGeom prst="line">
            <a:avLst/>
          </a:prstGeom>
          <a:noFill/>
          <a:ln w="38100">
            <a:solidFill>
              <a:srgbClr val="8064A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7" name="直線接點 66"/>
          <p:cNvCxnSpPr>
            <a:cxnSpLocks noChangeShapeType="1"/>
          </p:cNvCxnSpPr>
          <p:nvPr/>
        </p:nvCxnSpPr>
        <p:spPr bwMode="auto">
          <a:xfrm>
            <a:off x="2571750" y="5962650"/>
            <a:ext cx="571500" cy="0"/>
          </a:xfrm>
          <a:prstGeom prst="line">
            <a:avLst/>
          </a:prstGeom>
          <a:noFill/>
          <a:ln w="38100">
            <a:solidFill>
              <a:srgbClr val="8064A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8" name="直線接點 67"/>
          <p:cNvCxnSpPr>
            <a:cxnSpLocks noChangeShapeType="1"/>
          </p:cNvCxnSpPr>
          <p:nvPr/>
        </p:nvCxnSpPr>
        <p:spPr bwMode="auto">
          <a:xfrm>
            <a:off x="2357438" y="6105525"/>
            <a:ext cx="571500" cy="0"/>
          </a:xfrm>
          <a:prstGeom prst="line">
            <a:avLst/>
          </a:prstGeom>
          <a:noFill/>
          <a:ln w="38100">
            <a:solidFill>
              <a:srgbClr val="8064A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9" name="直線接點 68"/>
          <p:cNvCxnSpPr>
            <a:cxnSpLocks noChangeShapeType="1"/>
          </p:cNvCxnSpPr>
          <p:nvPr/>
        </p:nvCxnSpPr>
        <p:spPr bwMode="auto">
          <a:xfrm>
            <a:off x="3143250" y="6105525"/>
            <a:ext cx="571500" cy="0"/>
          </a:xfrm>
          <a:prstGeom prst="line">
            <a:avLst/>
          </a:prstGeom>
          <a:noFill/>
          <a:ln w="38100">
            <a:solidFill>
              <a:srgbClr val="8064A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0" name="直線接點 69"/>
          <p:cNvCxnSpPr>
            <a:cxnSpLocks noChangeShapeType="1"/>
          </p:cNvCxnSpPr>
          <p:nvPr/>
        </p:nvCxnSpPr>
        <p:spPr bwMode="auto">
          <a:xfrm>
            <a:off x="3357563" y="6248400"/>
            <a:ext cx="571500" cy="0"/>
          </a:xfrm>
          <a:prstGeom prst="line">
            <a:avLst/>
          </a:prstGeom>
          <a:noFill/>
          <a:ln w="38100">
            <a:solidFill>
              <a:srgbClr val="8064A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1" name="直線接點 70"/>
          <p:cNvCxnSpPr>
            <a:cxnSpLocks noChangeShapeType="1"/>
          </p:cNvCxnSpPr>
          <p:nvPr/>
        </p:nvCxnSpPr>
        <p:spPr bwMode="auto">
          <a:xfrm>
            <a:off x="2928938" y="6391275"/>
            <a:ext cx="571500" cy="0"/>
          </a:xfrm>
          <a:prstGeom prst="line">
            <a:avLst/>
          </a:prstGeom>
          <a:noFill/>
          <a:ln w="38100">
            <a:solidFill>
              <a:srgbClr val="8064A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3" name="直線接點 72"/>
          <p:cNvCxnSpPr>
            <a:cxnSpLocks noChangeShapeType="1"/>
          </p:cNvCxnSpPr>
          <p:nvPr/>
        </p:nvCxnSpPr>
        <p:spPr bwMode="auto">
          <a:xfrm>
            <a:off x="5214938" y="5661025"/>
            <a:ext cx="571500" cy="0"/>
          </a:xfrm>
          <a:prstGeom prst="lin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4" name="直線接點 73"/>
          <p:cNvCxnSpPr>
            <a:cxnSpLocks noChangeShapeType="1"/>
          </p:cNvCxnSpPr>
          <p:nvPr/>
        </p:nvCxnSpPr>
        <p:spPr bwMode="auto">
          <a:xfrm>
            <a:off x="4857750" y="5676900"/>
            <a:ext cx="571500" cy="0"/>
          </a:xfrm>
          <a:prstGeom prst="lin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5" name="直線接點 74"/>
          <p:cNvCxnSpPr>
            <a:cxnSpLocks noChangeShapeType="1"/>
          </p:cNvCxnSpPr>
          <p:nvPr/>
        </p:nvCxnSpPr>
        <p:spPr bwMode="auto">
          <a:xfrm>
            <a:off x="4214813" y="5661025"/>
            <a:ext cx="571500" cy="0"/>
          </a:xfrm>
          <a:prstGeom prst="lin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6" name="直線接點 75"/>
          <p:cNvCxnSpPr>
            <a:cxnSpLocks noChangeShapeType="1"/>
          </p:cNvCxnSpPr>
          <p:nvPr/>
        </p:nvCxnSpPr>
        <p:spPr bwMode="auto">
          <a:xfrm>
            <a:off x="5000625" y="5962650"/>
            <a:ext cx="571500" cy="0"/>
          </a:xfrm>
          <a:prstGeom prst="lin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7" name="直線接點 76"/>
          <p:cNvCxnSpPr>
            <a:cxnSpLocks noChangeShapeType="1"/>
          </p:cNvCxnSpPr>
          <p:nvPr/>
        </p:nvCxnSpPr>
        <p:spPr bwMode="auto">
          <a:xfrm>
            <a:off x="5072063" y="5819775"/>
            <a:ext cx="571500" cy="0"/>
          </a:xfrm>
          <a:prstGeom prst="lin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8" name="直線接點 77"/>
          <p:cNvCxnSpPr>
            <a:cxnSpLocks noChangeShapeType="1"/>
          </p:cNvCxnSpPr>
          <p:nvPr/>
        </p:nvCxnSpPr>
        <p:spPr bwMode="auto">
          <a:xfrm>
            <a:off x="4286250" y="5819775"/>
            <a:ext cx="571500" cy="0"/>
          </a:xfrm>
          <a:prstGeom prst="lin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9" name="直線接點 78"/>
          <p:cNvCxnSpPr>
            <a:cxnSpLocks noChangeShapeType="1"/>
          </p:cNvCxnSpPr>
          <p:nvPr/>
        </p:nvCxnSpPr>
        <p:spPr bwMode="auto">
          <a:xfrm>
            <a:off x="4357688" y="5962650"/>
            <a:ext cx="571500" cy="0"/>
          </a:xfrm>
          <a:prstGeom prst="lin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0" name="直線接點 79"/>
          <p:cNvCxnSpPr>
            <a:cxnSpLocks noChangeShapeType="1"/>
          </p:cNvCxnSpPr>
          <p:nvPr/>
        </p:nvCxnSpPr>
        <p:spPr bwMode="auto">
          <a:xfrm>
            <a:off x="4143375" y="6105525"/>
            <a:ext cx="571500" cy="0"/>
          </a:xfrm>
          <a:prstGeom prst="lin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1" name="直線接點 80"/>
          <p:cNvCxnSpPr>
            <a:cxnSpLocks noChangeShapeType="1"/>
          </p:cNvCxnSpPr>
          <p:nvPr/>
        </p:nvCxnSpPr>
        <p:spPr bwMode="auto">
          <a:xfrm>
            <a:off x="4929188" y="6105525"/>
            <a:ext cx="571500" cy="0"/>
          </a:xfrm>
          <a:prstGeom prst="lin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" name="直線接點 81"/>
          <p:cNvCxnSpPr>
            <a:cxnSpLocks noChangeShapeType="1"/>
          </p:cNvCxnSpPr>
          <p:nvPr/>
        </p:nvCxnSpPr>
        <p:spPr bwMode="auto">
          <a:xfrm>
            <a:off x="5143500" y="6248400"/>
            <a:ext cx="571500" cy="0"/>
          </a:xfrm>
          <a:prstGeom prst="lin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3" name="直線接點 82"/>
          <p:cNvCxnSpPr>
            <a:cxnSpLocks noChangeShapeType="1"/>
          </p:cNvCxnSpPr>
          <p:nvPr/>
        </p:nvCxnSpPr>
        <p:spPr bwMode="auto">
          <a:xfrm>
            <a:off x="4714875" y="6391275"/>
            <a:ext cx="571500" cy="0"/>
          </a:xfrm>
          <a:prstGeom prst="lin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5" name="直線接點 84"/>
          <p:cNvCxnSpPr>
            <a:cxnSpLocks noChangeShapeType="1"/>
          </p:cNvCxnSpPr>
          <p:nvPr/>
        </p:nvCxnSpPr>
        <p:spPr bwMode="auto">
          <a:xfrm>
            <a:off x="8072438" y="5661025"/>
            <a:ext cx="5715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6" name="直線接點 85"/>
          <p:cNvCxnSpPr>
            <a:cxnSpLocks noChangeShapeType="1"/>
          </p:cNvCxnSpPr>
          <p:nvPr/>
        </p:nvCxnSpPr>
        <p:spPr bwMode="auto">
          <a:xfrm>
            <a:off x="7715250" y="5676900"/>
            <a:ext cx="5715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7" name="直線接點 86"/>
          <p:cNvCxnSpPr>
            <a:cxnSpLocks noChangeShapeType="1"/>
          </p:cNvCxnSpPr>
          <p:nvPr/>
        </p:nvCxnSpPr>
        <p:spPr bwMode="auto">
          <a:xfrm>
            <a:off x="7072313" y="5661025"/>
            <a:ext cx="5715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8" name="直線接點 87"/>
          <p:cNvCxnSpPr>
            <a:cxnSpLocks noChangeShapeType="1"/>
          </p:cNvCxnSpPr>
          <p:nvPr/>
        </p:nvCxnSpPr>
        <p:spPr bwMode="auto">
          <a:xfrm>
            <a:off x="7858125" y="5962650"/>
            <a:ext cx="5715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9" name="直線接點 88"/>
          <p:cNvCxnSpPr>
            <a:cxnSpLocks noChangeShapeType="1"/>
          </p:cNvCxnSpPr>
          <p:nvPr/>
        </p:nvCxnSpPr>
        <p:spPr bwMode="auto">
          <a:xfrm>
            <a:off x="7929563" y="5819775"/>
            <a:ext cx="5715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0" name="直線接點 89"/>
          <p:cNvCxnSpPr>
            <a:cxnSpLocks noChangeShapeType="1"/>
          </p:cNvCxnSpPr>
          <p:nvPr/>
        </p:nvCxnSpPr>
        <p:spPr bwMode="auto">
          <a:xfrm>
            <a:off x="7143750" y="5819775"/>
            <a:ext cx="5715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1" name="直線接點 90"/>
          <p:cNvCxnSpPr>
            <a:cxnSpLocks noChangeShapeType="1"/>
          </p:cNvCxnSpPr>
          <p:nvPr/>
        </p:nvCxnSpPr>
        <p:spPr bwMode="auto">
          <a:xfrm>
            <a:off x="7215188" y="5962650"/>
            <a:ext cx="5715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2" name="直線接點 91"/>
          <p:cNvCxnSpPr>
            <a:cxnSpLocks noChangeShapeType="1"/>
          </p:cNvCxnSpPr>
          <p:nvPr/>
        </p:nvCxnSpPr>
        <p:spPr bwMode="auto">
          <a:xfrm>
            <a:off x="7000875" y="6105525"/>
            <a:ext cx="5715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3" name="直線接點 92"/>
          <p:cNvCxnSpPr>
            <a:cxnSpLocks noChangeShapeType="1"/>
          </p:cNvCxnSpPr>
          <p:nvPr/>
        </p:nvCxnSpPr>
        <p:spPr bwMode="auto">
          <a:xfrm>
            <a:off x="7786688" y="6105525"/>
            <a:ext cx="5715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4" name="直線接點 93"/>
          <p:cNvCxnSpPr>
            <a:cxnSpLocks noChangeShapeType="1"/>
          </p:cNvCxnSpPr>
          <p:nvPr/>
        </p:nvCxnSpPr>
        <p:spPr bwMode="auto">
          <a:xfrm>
            <a:off x="8001000" y="6248400"/>
            <a:ext cx="5715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5" name="直線接點 94"/>
          <p:cNvCxnSpPr>
            <a:cxnSpLocks noChangeShapeType="1"/>
          </p:cNvCxnSpPr>
          <p:nvPr/>
        </p:nvCxnSpPr>
        <p:spPr bwMode="auto">
          <a:xfrm>
            <a:off x="7572375" y="6391275"/>
            <a:ext cx="5715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643063" y="3248025"/>
            <a:ext cx="5643562" cy="1000125"/>
            <a:chOff x="1643063" y="3248025"/>
            <a:chExt cx="5643562" cy="1000125"/>
          </a:xfrm>
        </p:grpSpPr>
        <p:cxnSp>
          <p:nvCxnSpPr>
            <p:cNvPr id="96" name="直線接點 95"/>
            <p:cNvCxnSpPr>
              <a:cxnSpLocks noChangeShapeType="1"/>
            </p:cNvCxnSpPr>
            <p:nvPr/>
          </p:nvCxnSpPr>
          <p:spPr bwMode="auto">
            <a:xfrm>
              <a:off x="2571750" y="3248025"/>
              <a:ext cx="571500" cy="0"/>
            </a:xfrm>
            <a:prstGeom prst="line">
              <a:avLst/>
            </a:prstGeom>
            <a:noFill/>
            <a:ln w="38100">
              <a:solidFill>
                <a:srgbClr val="9BBB59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7" name="直線接點 96"/>
            <p:cNvCxnSpPr>
              <a:cxnSpLocks noChangeShapeType="1"/>
            </p:cNvCxnSpPr>
            <p:nvPr/>
          </p:nvCxnSpPr>
          <p:spPr bwMode="auto">
            <a:xfrm>
              <a:off x="2857500" y="3390900"/>
              <a:ext cx="571500" cy="0"/>
            </a:xfrm>
            <a:prstGeom prst="line">
              <a:avLst/>
            </a:prstGeom>
            <a:noFill/>
            <a:ln w="38100">
              <a:solidFill>
                <a:srgbClr val="9BBB59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8" name="直線接點 97"/>
            <p:cNvCxnSpPr>
              <a:cxnSpLocks noChangeShapeType="1"/>
            </p:cNvCxnSpPr>
            <p:nvPr/>
          </p:nvCxnSpPr>
          <p:spPr bwMode="auto">
            <a:xfrm>
              <a:off x="5143500" y="3533775"/>
              <a:ext cx="571500" cy="0"/>
            </a:xfrm>
            <a:prstGeom prst="line">
              <a:avLst/>
            </a:prstGeom>
            <a:noFill/>
            <a:ln w="38100">
              <a:solidFill>
                <a:srgbClr val="9BBB59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9" name="直線接點 98"/>
            <p:cNvCxnSpPr>
              <a:cxnSpLocks noChangeShapeType="1"/>
            </p:cNvCxnSpPr>
            <p:nvPr/>
          </p:nvCxnSpPr>
          <p:spPr bwMode="auto">
            <a:xfrm>
              <a:off x="6286500" y="3962400"/>
              <a:ext cx="571500" cy="0"/>
            </a:xfrm>
            <a:prstGeom prst="line">
              <a:avLst/>
            </a:prstGeom>
            <a:noFill/>
            <a:ln w="38100">
              <a:solidFill>
                <a:srgbClr val="9BBB59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0" name="直線接點 99"/>
            <p:cNvCxnSpPr>
              <a:cxnSpLocks noChangeShapeType="1"/>
            </p:cNvCxnSpPr>
            <p:nvPr/>
          </p:nvCxnSpPr>
          <p:spPr bwMode="auto">
            <a:xfrm>
              <a:off x="2643188" y="3819525"/>
              <a:ext cx="571500" cy="0"/>
            </a:xfrm>
            <a:prstGeom prst="line">
              <a:avLst/>
            </a:prstGeom>
            <a:noFill/>
            <a:ln w="38100">
              <a:solidFill>
                <a:srgbClr val="9BBB59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" name="直線接點 100"/>
            <p:cNvCxnSpPr>
              <a:cxnSpLocks noChangeShapeType="1"/>
            </p:cNvCxnSpPr>
            <p:nvPr/>
          </p:nvCxnSpPr>
          <p:spPr bwMode="auto">
            <a:xfrm>
              <a:off x="6286500" y="3533775"/>
              <a:ext cx="571500" cy="0"/>
            </a:xfrm>
            <a:prstGeom prst="line">
              <a:avLst/>
            </a:prstGeom>
            <a:noFill/>
            <a:ln w="38100">
              <a:solidFill>
                <a:srgbClr val="9BBB59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2" name="直線接點 101"/>
            <p:cNvCxnSpPr>
              <a:cxnSpLocks noChangeShapeType="1"/>
            </p:cNvCxnSpPr>
            <p:nvPr/>
          </p:nvCxnSpPr>
          <p:spPr bwMode="auto">
            <a:xfrm>
              <a:off x="1928813" y="3676650"/>
              <a:ext cx="571500" cy="0"/>
            </a:xfrm>
            <a:prstGeom prst="line">
              <a:avLst/>
            </a:prstGeom>
            <a:noFill/>
            <a:ln w="38100">
              <a:solidFill>
                <a:srgbClr val="9BBB59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3" name="直線接點 102"/>
            <p:cNvCxnSpPr>
              <a:cxnSpLocks noChangeShapeType="1"/>
            </p:cNvCxnSpPr>
            <p:nvPr/>
          </p:nvCxnSpPr>
          <p:spPr bwMode="auto">
            <a:xfrm>
              <a:off x="4286250" y="3819525"/>
              <a:ext cx="571500" cy="0"/>
            </a:xfrm>
            <a:prstGeom prst="line">
              <a:avLst/>
            </a:prstGeom>
            <a:noFill/>
            <a:ln w="38100">
              <a:solidFill>
                <a:srgbClr val="9BBB59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4" name="直線接點 103"/>
            <p:cNvCxnSpPr>
              <a:cxnSpLocks noChangeShapeType="1"/>
            </p:cNvCxnSpPr>
            <p:nvPr/>
          </p:nvCxnSpPr>
          <p:spPr bwMode="auto">
            <a:xfrm>
              <a:off x="1785938" y="3962400"/>
              <a:ext cx="571500" cy="0"/>
            </a:xfrm>
            <a:prstGeom prst="line">
              <a:avLst/>
            </a:prstGeom>
            <a:noFill/>
            <a:ln w="38100">
              <a:solidFill>
                <a:srgbClr val="9BBB59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5" name="直線接點 104"/>
            <p:cNvCxnSpPr>
              <a:cxnSpLocks noChangeShapeType="1"/>
            </p:cNvCxnSpPr>
            <p:nvPr/>
          </p:nvCxnSpPr>
          <p:spPr bwMode="auto">
            <a:xfrm>
              <a:off x="5643563" y="4105275"/>
              <a:ext cx="571500" cy="0"/>
            </a:xfrm>
            <a:prstGeom prst="line">
              <a:avLst/>
            </a:prstGeom>
            <a:noFill/>
            <a:ln w="38100">
              <a:solidFill>
                <a:srgbClr val="9BBB59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6" name="直線接點 105"/>
            <p:cNvCxnSpPr>
              <a:cxnSpLocks noChangeShapeType="1"/>
            </p:cNvCxnSpPr>
            <p:nvPr/>
          </p:nvCxnSpPr>
          <p:spPr bwMode="auto">
            <a:xfrm>
              <a:off x="2786063" y="4105275"/>
              <a:ext cx="571500" cy="0"/>
            </a:xfrm>
            <a:prstGeom prst="line">
              <a:avLst/>
            </a:prstGeom>
            <a:noFill/>
            <a:ln w="38100">
              <a:solidFill>
                <a:srgbClr val="9BBB59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" name="直線接點 106"/>
            <p:cNvCxnSpPr>
              <a:cxnSpLocks noChangeShapeType="1"/>
            </p:cNvCxnSpPr>
            <p:nvPr/>
          </p:nvCxnSpPr>
          <p:spPr bwMode="auto">
            <a:xfrm>
              <a:off x="2357438" y="4248150"/>
              <a:ext cx="571500" cy="0"/>
            </a:xfrm>
            <a:prstGeom prst="line">
              <a:avLst/>
            </a:prstGeom>
            <a:noFill/>
            <a:ln w="38100">
              <a:solidFill>
                <a:srgbClr val="9BBB59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8" name="直線接點 107"/>
            <p:cNvCxnSpPr>
              <a:cxnSpLocks noChangeShapeType="1"/>
            </p:cNvCxnSpPr>
            <p:nvPr/>
          </p:nvCxnSpPr>
          <p:spPr bwMode="auto">
            <a:xfrm>
              <a:off x="4357688" y="3248025"/>
              <a:ext cx="571500" cy="0"/>
            </a:xfrm>
            <a:prstGeom prst="line">
              <a:avLst/>
            </a:prstGeom>
            <a:noFill/>
            <a:ln w="38100">
              <a:solidFill>
                <a:srgbClr val="8064A2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" name="直線接點 108"/>
            <p:cNvCxnSpPr>
              <a:cxnSpLocks noChangeShapeType="1"/>
            </p:cNvCxnSpPr>
            <p:nvPr/>
          </p:nvCxnSpPr>
          <p:spPr bwMode="auto">
            <a:xfrm>
              <a:off x="5929313" y="3676650"/>
              <a:ext cx="571500" cy="0"/>
            </a:xfrm>
            <a:prstGeom prst="line">
              <a:avLst/>
            </a:prstGeom>
            <a:noFill/>
            <a:ln w="38100">
              <a:solidFill>
                <a:srgbClr val="8064A2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0" name="直線接點 109"/>
            <p:cNvCxnSpPr>
              <a:cxnSpLocks noChangeShapeType="1"/>
            </p:cNvCxnSpPr>
            <p:nvPr/>
          </p:nvCxnSpPr>
          <p:spPr bwMode="auto">
            <a:xfrm>
              <a:off x="4286250" y="3533775"/>
              <a:ext cx="571500" cy="0"/>
            </a:xfrm>
            <a:prstGeom prst="line">
              <a:avLst/>
            </a:prstGeom>
            <a:noFill/>
            <a:ln w="38100">
              <a:solidFill>
                <a:srgbClr val="8064A2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1" name="直線接點 110"/>
            <p:cNvCxnSpPr>
              <a:cxnSpLocks noChangeShapeType="1"/>
            </p:cNvCxnSpPr>
            <p:nvPr/>
          </p:nvCxnSpPr>
          <p:spPr bwMode="auto">
            <a:xfrm>
              <a:off x="3643313" y="3390900"/>
              <a:ext cx="571500" cy="0"/>
            </a:xfrm>
            <a:prstGeom prst="line">
              <a:avLst/>
            </a:prstGeom>
            <a:noFill/>
            <a:ln w="38100">
              <a:solidFill>
                <a:srgbClr val="8064A2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2" name="直線接點 111"/>
            <p:cNvCxnSpPr>
              <a:cxnSpLocks noChangeShapeType="1"/>
            </p:cNvCxnSpPr>
            <p:nvPr/>
          </p:nvCxnSpPr>
          <p:spPr bwMode="auto">
            <a:xfrm>
              <a:off x="1643063" y="3533775"/>
              <a:ext cx="571500" cy="0"/>
            </a:xfrm>
            <a:prstGeom prst="line">
              <a:avLst/>
            </a:prstGeom>
            <a:noFill/>
            <a:ln w="38100">
              <a:solidFill>
                <a:srgbClr val="8064A2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3" name="直線接點 112"/>
            <p:cNvCxnSpPr>
              <a:cxnSpLocks noChangeShapeType="1"/>
            </p:cNvCxnSpPr>
            <p:nvPr/>
          </p:nvCxnSpPr>
          <p:spPr bwMode="auto">
            <a:xfrm>
              <a:off x="6715125" y="3676650"/>
              <a:ext cx="571500" cy="0"/>
            </a:xfrm>
            <a:prstGeom prst="line">
              <a:avLst/>
            </a:prstGeom>
            <a:noFill/>
            <a:ln w="38100">
              <a:solidFill>
                <a:srgbClr val="8064A2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4" name="直線接點 113"/>
            <p:cNvCxnSpPr>
              <a:cxnSpLocks noChangeShapeType="1"/>
            </p:cNvCxnSpPr>
            <p:nvPr/>
          </p:nvCxnSpPr>
          <p:spPr bwMode="auto">
            <a:xfrm>
              <a:off x="3714750" y="3676650"/>
              <a:ext cx="571500" cy="0"/>
            </a:xfrm>
            <a:prstGeom prst="line">
              <a:avLst/>
            </a:prstGeom>
            <a:noFill/>
            <a:ln w="38100">
              <a:solidFill>
                <a:srgbClr val="8064A2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5" name="直線接點 114"/>
            <p:cNvCxnSpPr>
              <a:cxnSpLocks noChangeShapeType="1"/>
            </p:cNvCxnSpPr>
            <p:nvPr/>
          </p:nvCxnSpPr>
          <p:spPr bwMode="auto">
            <a:xfrm>
              <a:off x="2786063" y="3676650"/>
              <a:ext cx="571500" cy="0"/>
            </a:xfrm>
            <a:prstGeom prst="line">
              <a:avLst/>
            </a:prstGeom>
            <a:noFill/>
            <a:ln w="38100">
              <a:solidFill>
                <a:srgbClr val="8064A2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6" name="直線接點 115"/>
            <p:cNvCxnSpPr>
              <a:cxnSpLocks noChangeShapeType="1"/>
            </p:cNvCxnSpPr>
            <p:nvPr/>
          </p:nvCxnSpPr>
          <p:spPr bwMode="auto">
            <a:xfrm>
              <a:off x="3571875" y="3962400"/>
              <a:ext cx="571500" cy="0"/>
            </a:xfrm>
            <a:prstGeom prst="line">
              <a:avLst/>
            </a:prstGeom>
            <a:noFill/>
            <a:ln w="38100">
              <a:solidFill>
                <a:srgbClr val="8064A2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7" name="直線接點 116"/>
            <p:cNvCxnSpPr>
              <a:cxnSpLocks noChangeShapeType="1"/>
            </p:cNvCxnSpPr>
            <p:nvPr/>
          </p:nvCxnSpPr>
          <p:spPr bwMode="auto">
            <a:xfrm>
              <a:off x="1857375" y="3819525"/>
              <a:ext cx="571500" cy="0"/>
            </a:xfrm>
            <a:prstGeom prst="line">
              <a:avLst/>
            </a:prstGeom>
            <a:noFill/>
            <a:ln w="38100">
              <a:solidFill>
                <a:srgbClr val="8064A2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8" name="直線接點 117"/>
            <p:cNvCxnSpPr>
              <a:cxnSpLocks noChangeShapeType="1"/>
            </p:cNvCxnSpPr>
            <p:nvPr/>
          </p:nvCxnSpPr>
          <p:spPr bwMode="auto">
            <a:xfrm>
              <a:off x="4572000" y="4105275"/>
              <a:ext cx="571500" cy="0"/>
            </a:xfrm>
            <a:prstGeom prst="line">
              <a:avLst/>
            </a:prstGeom>
            <a:noFill/>
            <a:ln w="38100">
              <a:solidFill>
                <a:srgbClr val="8064A2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9" name="直線接點 118"/>
            <p:cNvCxnSpPr>
              <a:cxnSpLocks noChangeShapeType="1"/>
            </p:cNvCxnSpPr>
            <p:nvPr/>
          </p:nvCxnSpPr>
          <p:spPr bwMode="auto">
            <a:xfrm>
              <a:off x="4143375" y="4248150"/>
              <a:ext cx="571500" cy="0"/>
            </a:xfrm>
            <a:prstGeom prst="line">
              <a:avLst/>
            </a:prstGeom>
            <a:noFill/>
            <a:ln w="38100">
              <a:solidFill>
                <a:srgbClr val="8064A2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0" name="直線接點 119"/>
            <p:cNvCxnSpPr>
              <a:cxnSpLocks noChangeShapeType="1"/>
            </p:cNvCxnSpPr>
            <p:nvPr/>
          </p:nvCxnSpPr>
          <p:spPr bwMode="auto">
            <a:xfrm>
              <a:off x="6143625" y="3248025"/>
              <a:ext cx="571500" cy="0"/>
            </a:xfrm>
            <a:prstGeom prst="line">
              <a:avLst/>
            </a:prstGeom>
            <a:noFill/>
            <a:ln w="38100">
              <a:solidFill>
                <a:srgbClr val="F79646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1" name="直線接點 120"/>
            <p:cNvCxnSpPr>
              <a:cxnSpLocks noChangeShapeType="1"/>
            </p:cNvCxnSpPr>
            <p:nvPr/>
          </p:nvCxnSpPr>
          <p:spPr bwMode="auto">
            <a:xfrm>
              <a:off x="6429375" y="3390900"/>
              <a:ext cx="571500" cy="0"/>
            </a:xfrm>
            <a:prstGeom prst="line">
              <a:avLst/>
            </a:prstGeom>
            <a:noFill/>
            <a:ln w="38100">
              <a:solidFill>
                <a:srgbClr val="F79646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2" name="直線接點 121"/>
            <p:cNvCxnSpPr>
              <a:cxnSpLocks noChangeShapeType="1"/>
            </p:cNvCxnSpPr>
            <p:nvPr/>
          </p:nvCxnSpPr>
          <p:spPr bwMode="auto">
            <a:xfrm>
              <a:off x="2428875" y="3533775"/>
              <a:ext cx="571500" cy="0"/>
            </a:xfrm>
            <a:prstGeom prst="line">
              <a:avLst/>
            </a:prstGeom>
            <a:noFill/>
            <a:ln w="38100">
              <a:solidFill>
                <a:srgbClr val="F79646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3" name="直線接點 122"/>
            <p:cNvCxnSpPr>
              <a:cxnSpLocks noChangeShapeType="1"/>
            </p:cNvCxnSpPr>
            <p:nvPr/>
          </p:nvCxnSpPr>
          <p:spPr bwMode="auto">
            <a:xfrm>
              <a:off x="5429250" y="3390900"/>
              <a:ext cx="571500" cy="0"/>
            </a:xfrm>
            <a:prstGeom prst="line">
              <a:avLst/>
            </a:prstGeom>
            <a:noFill/>
            <a:ln w="38100">
              <a:solidFill>
                <a:srgbClr val="F79646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4" name="直線接點 123"/>
            <p:cNvCxnSpPr>
              <a:cxnSpLocks noChangeShapeType="1"/>
            </p:cNvCxnSpPr>
            <p:nvPr/>
          </p:nvCxnSpPr>
          <p:spPr bwMode="auto">
            <a:xfrm>
              <a:off x="4214813" y="3962400"/>
              <a:ext cx="571500" cy="0"/>
            </a:xfrm>
            <a:prstGeom prst="line">
              <a:avLst/>
            </a:prstGeom>
            <a:noFill/>
            <a:ln w="38100">
              <a:solidFill>
                <a:srgbClr val="F79646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5" name="直線接點 124"/>
            <p:cNvCxnSpPr>
              <a:cxnSpLocks noChangeShapeType="1"/>
            </p:cNvCxnSpPr>
            <p:nvPr/>
          </p:nvCxnSpPr>
          <p:spPr bwMode="auto">
            <a:xfrm>
              <a:off x="4357688" y="3676650"/>
              <a:ext cx="571500" cy="0"/>
            </a:xfrm>
            <a:prstGeom prst="line">
              <a:avLst/>
            </a:prstGeom>
            <a:noFill/>
            <a:ln w="38100">
              <a:solidFill>
                <a:srgbClr val="F79646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6" name="直線接點 125"/>
            <p:cNvCxnSpPr>
              <a:cxnSpLocks noChangeShapeType="1"/>
            </p:cNvCxnSpPr>
            <p:nvPr/>
          </p:nvCxnSpPr>
          <p:spPr bwMode="auto">
            <a:xfrm>
              <a:off x="3500438" y="3533775"/>
              <a:ext cx="571500" cy="0"/>
            </a:xfrm>
            <a:prstGeom prst="line">
              <a:avLst/>
            </a:prstGeom>
            <a:noFill/>
            <a:ln w="38100">
              <a:solidFill>
                <a:srgbClr val="F79646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7" name="直線接點 126"/>
            <p:cNvCxnSpPr>
              <a:cxnSpLocks noChangeShapeType="1"/>
            </p:cNvCxnSpPr>
            <p:nvPr/>
          </p:nvCxnSpPr>
          <p:spPr bwMode="auto">
            <a:xfrm>
              <a:off x="5572125" y="3819525"/>
              <a:ext cx="571500" cy="0"/>
            </a:xfrm>
            <a:prstGeom prst="line">
              <a:avLst/>
            </a:prstGeom>
            <a:noFill/>
            <a:ln w="38100">
              <a:solidFill>
                <a:srgbClr val="F79646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8" name="直線接點 127"/>
            <p:cNvCxnSpPr>
              <a:cxnSpLocks noChangeShapeType="1"/>
            </p:cNvCxnSpPr>
            <p:nvPr/>
          </p:nvCxnSpPr>
          <p:spPr bwMode="auto">
            <a:xfrm>
              <a:off x="2000250" y="4105275"/>
              <a:ext cx="571500" cy="0"/>
            </a:xfrm>
            <a:prstGeom prst="line">
              <a:avLst/>
            </a:prstGeom>
            <a:noFill/>
            <a:ln w="38100">
              <a:solidFill>
                <a:srgbClr val="F79646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9" name="直線接點 128"/>
            <p:cNvCxnSpPr>
              <a:cxnSpLocks noChangeShapeType="1"/>
            </p:cNvCxnSpPr>
            <p:nvPr/>
          </p:nvCxnSpPr>
          <p:spPr bwMode="auto">
            <a:xfrm>
              <a:off x="3643313" y="3819525"/>
              <a:ext cx="571500" cy="0"/>
            </a:xfrm>
            <a:prstGeom prst="line">
              <a:avLst/>
            </a:prstGeom>
            <a:noFill/>
            <a:ln w="38100">
              <a:solidFill>
                <a:srgbClr val="F79646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0" name="直線接點 129"/>
            <p:cNvCxnSpPr>
              <a:cxnSpLocks noChangeShapeType="1"/>
            </p:cNvCxnSpPr>
            <p:nvPr/>
          </p:nvCxnSpPr>
          <p:spPr bwMode="auto">
            <a:xfrm>
              <a:off x="3429000" y="3248025"/>
              <a:ext cx="571500" cy="0"/>
            </a:xfrm>
            <a:prstGeom prst="line">
              <a:avLst/>
            </a:prstGeom>
            <a:noFill/>
            <a:ln w="38100">
              <a:solidFill>
                <a:srgbClr val="F79646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1" name="直線接點 130"/>
            <p:cNvCxnSpPr>
              <a:cxnSpLocks noChangeShapeType="1"/>
            </p:cNvCxnSpPr>
            <p:nvPr/>
          </p:nvCxnSpPr>
          <p:spPr bwMode="auto">
            <a:xfrm>
              <a:off x="5929313" y="4248150"/>
              <a:ext cx="571500" cy="0"/>
            </a:xfrm>
            <a:prstGeom prst="line">
              <a:avLst/>
            </a:prstGeom>
            <a:noFill/>
            <a:ln w="38100">
              <a:solidFill>
                <a:srgbClr val="F79646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5" name="直線接點 134"/>
            <p:cNvCxnSpPr>
              <a:cxnSpLocks noChangeShapeType="1"/>
            </p:cNvCxnSpPr>
            <p:nvPr/>
          </p:nvCxnSpPr>
          <p:spPr bwMode="auto">
            <a:xfrm>
              <a:off x="4857750" y="3962400"/>
              <a:ext cx="5715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8" name="直線接點 137"/>
            <p:cNvCxnSpPr>
              <a:cxnSpLocks noChangeShapeType="1"/>
            </p:cNvCxnSpPr>
            <p:nvPr/>
          </p:nvCxnSpPr>
          <p:spPr bwMode="auto">
            <a:xfrm>
              <a:off x="5072063" y="4248150"/>
              <a:ext cx="5715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9" name="直線接點 138"/>
            <p:cNvCxnSpPr>
              <a:cxnSpLocks noChangeShapeType="1"/>
            </p:cNvCxnSpPr>
            <p:nvPr/>
          </p:nvCxnSpPr>
          <p:spPr bwMode="auto">
            <a:xfrm>
              <a:off x="2714625" y="3962400"/>
              <a:ext cx="5715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0" name="直線接點 139"/>
            <p:cNvCxnSpPr>
              <a:cxnSpLocks noChangeShapeType="1"/>
            </p:cNvCxnSpPr>
            <p:nvPr/>
          </p:nvCxnSpPr>
          <p:spPr bwMode="auto">
            <a:xfrm>
              <a:off x="5143500" y="3676650"/>
              <a:ext cx="5715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1" name="直線接點 140"/>
            <p:cNvCxnSpPr>
              <a:cxnSpLocks noChangeShapeType="1"/>
            </p:cNvCxnSpPr>
            <p:nvPr/>
          </p:nvCxnSpPr>
          <p:spPr bwMode="auto">
            <a:xfrm>
              <a:off x="4572000" y="3390900"/>
              <a:ext cx="5715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2" name="直線接點 141"/>
            <p:cNvCxnSpPr>
              <a:cxnSpLocks noChangeShapeType="1"/>
            </p:cNvCxnSpPr>
            <p:nvPr/>
          </p:nvCxnSpPr>
          <p:spPr bwMode="auto">
            <a:xfrm>
              <a:off x="3714750" y="4105275"/>
              <a:ext cx="5715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4" name="直線接點 143"/>
            <p:cNvCxnSpPr>
              <a:cxnSpLocks noChangeShapeType="1"/>
            </p:cNvCxnSpPr>
            <p:nvPr/>
          </p:nvCxnSpPr>
          <p:spPr bwMode="auto">
            <a:xfrm>
              <a:off x="5286375" y="3248025"/>
              <a:ext cx="5715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46" name="文字方塊 145"/>
          <p:cNvSpPr txBox="1">
            <a:spLocks noChangeArrowheads="1"/>
          </p:cNvSpPr>
          <p:nvPr/>
        </p:nvSpPr>
        <p:spPr bwMode="auto">
          <a:xfrm>
            <a:off x="4857750" y="4637088"/>
            <a:ext cx="989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latin typeface="Calibri" pitchFamily="34" charset="0"/>
              </a:rPr>
              <a:t>Binning</a:t>
            </a:r>
            <a:endParaRPr lang="zh-CN" altLang="en-US" sz="2000" b="1">
              <a:latin typeface="Calibri" pitchFamily="34" charset="0"/>
            </a:endParaRPr>
          </a:p>
        </p:txBody>
      </p:sp>
      <p:sp>
        <p:nvSpPr>
          <p:cNvPr id="132" name="圓角矩形 131"/>
          <p:cNvSpPr/>
          <p:nvPr/>
        </p:nvSpPr>
        <p:spPr>
          <a:xfrm>
            <a:off x="500063" y="5176838"/>
            <a:ext cx="1785937" cy="1466850"/>
          </a:xfrm>
          <a:prstGeom prst="round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3" name="圓角矩形 132"/>
          <p:cNvSpPr/>
          <p:nvPr/>
        </p:nvSpPr>
        <p:spPr>
          <a:xfrm>
            <a:off x="2286000" y="5176838"/>
            <a:ext cx="1785938" cy="1466850"/>
          </a:xfrm>
          <a:prstGeom prst="round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4" name="圓角矩形 133"/>
          <p:cNvSpPr/>
          <p:nvPr/>
        </p:nvSpPr>
        <p:spPr>
          <a:xfrm>
            <a:off x="4071938" y="5176838"/>
            <a:ext cx="1785937" cy="1466850"/>
          </a:xfrm>
          <a:prstGeom prst="round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6" name="圓角矩形 135"/>
          <p:cNvSpPr/>
          <p:nvPr/>
        </p:nvSpPr>
        <p:spPr>
          <a:xfrm>
            <a:off x="6929438" y="5176838"/>
            <a:ext cx="1785937" cy="1466850"/>
          </a:xfrm>
          <a:prstGeom prst="round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1" name="圓角矩形圖說文字 150"/>
          <p:cNvSpPr>
            <a:spLocks noChangeArrowheads="1"/>
          </p:cNvSpPr>
          <p:nvPr/>
        </p:nvSpPr>
        <p:spPr bwMode="auto">
          <a:xfrm>
            <a:off x="571500" y="4484688"/>
            <a:ext cx="1571625" cy="612775"/>
          </a:xfrm>
          <a:prstGeom prst="wedgeRoundRectCallout">
            <a:avLst>
              <a:gd name="adj1" fmla="val -2625"/>
              <a:gd name="adj2" fmla="val 83824"/>
              <a:gd name="adj3" fmla="val 16667"/>
            </a:avLst>
          </a:prstGeom>
          <a:gradFill rotWithShape="1">
            <a:gsLst>
              <a:gs pos="0">
                <a:srgbClr val="769535"/>
              </a:gs>
              <a:gs pos="80000">
                <a:srgbClr val="9BC348"/>
              </a:gs>
              <a:gs pos="100000">
                <a:srgbClr val="9CC746"/>
              </a:gs>
            </a:gsLst>
            <a:lin ang="162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b="1">
                <a:solidFill>
                  <a:srgbClr val="FFFFFF"/>
                </a:solidFill>
                <a:latin typeface="Calibri" pitchFamily="34" charset="0"/>
                <a:ea typeface="SimSun" pitchFamily="2" charset="-122"/>
              </a:rPr>
              <a:t>Bacteria 1</a:t>
            </a:r>
            <a:endParaRPr lang="zh-CN" altLang="en-US" b="1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152" name="圓角矩形圖說文字 151"/>
          <p:cNvSpPr>
            <a:spLocks noChangeArrowheads="1"/>
          </p:cNvSpPr>
          <p:nvPr/>
        </p:nvSpPr>
        <p:spPr bwMode="auto">
          <a:xfrm>
            <a:off x="2428875" y="4484688"/>
            <a:ext cx="1571625" cy="612775"/>
          </a:xfrm>
          <a:prstGeom prst="wedgeRoundRectCallout">
            <a:avLst>
              <a:gd name="adj1" fmla="val -2625"/>
              <a:gd name="adj2" fmla="val 83824"/>
              <a:gd name="adj3" fmla="val 16667"/>
            </a:avLst>
          </a:prstGeom>
          <a:gradFill rotWithShape="1">
            <a:gsLst>
              <a:gs pos="0">
                <a:srgbClr val="5D417E"/>
              </a:gs>
              <a:gs pos="80000">
                <a:srgbClr val="7B58A6"/>
              </a:gs>
              <a:gs pos="100000">
                <a:srgbClr val="7B57A8"/>
              </a:gs>
            </a:gsLst>
            <a:lin ang="16200000"/>
          </a:gradFill>
          <a:ln w="9525">
            <a:solidFill>
              <a:srgbClr val="7D60A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b="1">
                <a:solidFill>
                  <a:srgbClr val="FFFFFF"/>
                </a:solidFill>
                <a:latin typeface="Calibri" pitchFamily="34" charset="0"/>
                <a:ea typeface="SimSun" pitchFamily="2" charset="-122"/>
              </a:rPr>
              <a:t>Bacteria 2</a:t>
            </a:r>
            <a:endParaRPr lang="zh-CN" altLang="en-US" b="1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155" name="圓角矩形圖說文字 154"/>
          <p:cNvSpPr>
            <a:spLocks noChangeArrowheads="1"/>
          </p:cNvSpPr>
          <p:nvPr/>
        </p:nvSpPr>
        <p:spPr bwMode="auto">
          <a:xfrm>
            <a:off x="7000875" y="4484688"/>
            <a:ext cx="1571625" cy="612775"/>
          </a:xfrm>
          <a:prstGeom prst="wedgeRoundRectCallout">
            <a:avLst>
              <a:gd name="adj1" fmla="val -2625"/>
              <a:gd name="adj2" fmla="val 83824"/>
              <a:gd name="adj3" fmla="val 16667"/>
            </a:avLst>
          </a:prstGeom>
          <a:gradFill rotWithShape="1">
            <a:gsLst>
              <a:gs pos="0">
                <a:srgbClr val="9B2D2A"/>
              </a:gs>
              <a:gs pos="80000">
                <a:srgbClr val="CB3D3A"/>
              </a:gs>
              <a:gs pos="100000">
                <a:srgbClr val="CE3B37"/>
              </a:gs>
            </a:gsLst>
            <a:lin ang="16200000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b="1">
                <a:solidFill>
                  <a:srgbClr val="FFFFFF"/>
                </a:solidFill>
                <a:latin typeface="Calibri" pitchFamily="34" charset="0"/>
                <a:ea typeface="SimSun" pitchFamily="2" charset="-122"/>
              </a:rPr>
              <a:t>Bacteria n</a:t>
            </a:r>
            <a:endParaRPr lang="zh-CN" altLang="en-US" b="1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cxnSp>
        <p:nvCxnSpPr>
          <p:cNvPr id="12" name="直線接點 11"/>
          <p:cNvCxnSpPr>
            <a:cxnSpLocks noChangeShapeType="1"/>
          </p:cNvCxnSpPr>
          <p:nvPr/>
        </p:nvCxnSpPr>
        <p:spPr bwMode="auto">
          <a:xfrm>
            <a:off x="1357313" y="5518150"/>
            <a:ext cx="571500" cy="0"/>
          </a:xfrm>
          <a:prstGeom prst="line">
            <a:avLst/>
          </a:prstGeom>
          <a:noFill/>
          <a:ln w="38100">
            <a:solidFill>
              <a:srgbClr val="9BBB59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0" name="直線接點 59"/>
          <p:cNvCxnSpPr>
            <a:cxnSpLocks noChangeShapeType="1"/>
          </p:cNvCxnSpPr>
          <p:nvPr/>
        </p:nvCxnSpPr>
        <p:spPr bwMode="auto">
          <a:xfrm>
            <a:off x="3143250" y="5518150"/>
            <a:ext cx="571500" cy="0"/>
          </a:xfrm>
          <a:prstGeom prst="line">
            <a:avLst/>
          </a:prstGeom>
          <a:noFill/>
          <a:ln w="38100">
            <a:solidFill>
              <a:srgbClr val="8064A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2" name="直線接點 71"/>
          <p:cNvCxnSpPr>
            <a:cxnSpLocks noChangeShapeType="1"/>
          </p:cNvCxnSpPr>
          <p:nvPr/>
        </p:nvCxnSpPr>
        <p:spPr bwMode="auto">
          <a:xfrm>
            <a:off x="4929188" y="5518150"/>
            <a:ext cx="571500" cy="0"/>
          </a:xfrm>
          <a:prstGeom prst="lin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4" name="直線接點 83"/>
          <p:cNvCxnSpPr>
            <a:cxnSpLocks noChangeShapeType="1"/>
          </p:cNvCxnSpPr>
          <p:nvPr/>
        </p:nvCxnSpPr>
        <p:spPr bwMode="auto">
          <a:xfrm>
            <a:off x="7786688" y="5518150"/>
            <a:ext cx="5715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5" name="向右箭號 144"/>
          <p:cNvSpPr>
            <a:spLocks noChangeArrowheads="1"/>
          </p:cNvSpPr>
          <p:nvPr/>
        </p:nvSpPr>
        <p:spPr bwMode="auto">
          <a:xfrm rot="5400000">
            <a:off x="4148137" y="4573588"/>
            <a:ext cx="576263" cy="414338"/>
          </a:xfrm>
          <a:prstGeom prst="rightArrow">
            <a:avLst>
              <a:gd name="adj1" fmla="val 44611"/>
              <a:gd name="adj2" fmla="val 85035"/>
            </a:avLst>
          </a:prstGeom>
          <a:gradFill rotWithShape="1">
            <a:gsLst>
              <a:gs pos="0">
                <a:srgbClr val="CB6C1D"/>
              </a:gs>
              <a:gs pos="80000">
                <a:srgbClr val="FF8F2A"/>
              </a:gs>
              <a:gs pos="100000">
                <a:srgbClr val="FF8F26"/>
              </a:gs>
            </a:gsLst>
            <a:lin ang="162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153" name="圓角矩形圖說文字 152"/>
          <p:cNvSpPr>
            <a:spLocks noChangeArrowheads="1"/>
          </p:cNvSpPr>
          <p:nvPr/>
        </p:nvSpPr>
        <p:spPr bwMode="auto">
          <a:xfrm>
            <a:off x="4214813" y="4484688"/>
            <a:ext cx="1571625" cy="612775"/>
          </a:xfrm>
          <a:prstGeom prst="wedgeRoundRectCallout">
            <a:avLst>
              <a:gd name="adj1" fmla="val -2625"/>
              <a:gd name="adj2" fmla="val 83824"/>
              <a:gd name="adj3" fmla="val 16667"/>
            </a:avLst>
          </a:prstGeom>
          <a:gradFill rotWithShape="1">
            <a:gsLst>
              <a:gs pos="0">
                <a:srgbClr val="CB6C1D"/>
              </a:gs>
              <a:gs pos="80000">
                <a:srgbClr val="FF8F2A"/>
              </a:gs>
              <a:gs pos="100000">
                <a:srgbClr val="FF8F26"/>
              </a:gs>
            </a:gsLst>
            <a:lin ang="162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b="1">
                <a:solidFill>
                  <a:srgbClr val="FFFFFF"/>
                </a:solidFill>
                <a:latin typeface="Calibri" pitchFamily="34" charset="0"/>
                <a:ea typeface="SimSun" pitchFamily="2" charset="-122"/>
              </a:rPr>
              <a:t>Bacteria 3</a:t>
            </a:r>
            <a:endParaRPr lang="zh-CN" altLang="en-US" b="1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3" name="Oval 2"/>
          <p:cNvSpPr/>
          <p:nvPr/>
        </p:nvSpPr>
        <p:spPr>
          <a:xfrm>
            <a:off x="468313" y="1196975"/>
            <a:ext cx="7991475" cy="10080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7477" name="TextBox 10"/>
          <p:cNvSpPr txBox="1">
            <a:spLocks noChangeArrowheads="1"/>
          </p:cNvSpPr>
          <p:nvPr/>
        </p:nvSpPr>
        <p:spPr bwMode="auto">
          <a:xfrm>
            <a:off x="684213" y="2103438"/>
            <a:ext cx="1244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sample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132" grpId="0" animBg="1"/>
      <p:bldP spid="133" grpId="0" animBg="1"/>
      <p:bldP spid="134" grpId="0" animBg="1"/>
      <p:bldP spid="136" grpId="0" animBg="1"/>
      <p:bldP spid="151" grpId="0" animBg="1"/>
      <p:bldP spid="152" grpId="0" animBg="1"/>
      <p:bldP spid="155" grpId="0" animBg="1"/>
      <p:bldP spid="145" grpId="0" animBg="1"/>
      <p:bldP spid="1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Previous methods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Traditional binning methods are classified to:</a:t>
            </a:r>
          </a:p>
          <a:p>
            <a:pPr lvl="1" algn="l" rtl="0">
              <a:buNone/>
            </a:pPr>
            <a:r>
              <a:rPr lang="en-US" b="1" dirty="0" smtClean="0"/>
              <a:t>1. Similarity-based</a:t>
            </a:r>
            <a:r>
              <a:rPr lang="en-US" dirty="0" smtClean="0"/>
              <a:t> (</a:t>
            </a:r>
            <a:r>
              <a:rPr lang="en-US" dirty="0" err="1" smtClean="0"/>
              <a:t>Huson</a:t>
            </a:r>
            <a:r>
              <a:rPr lang="en-US" dirty="0" smtClean="0"/>
              <a:t> et al. 07):</a:t>
            </a:r>
          </a:p>
          <a:p>
            <a:pPr lvl="1" algn="l" rtl="0">
              <a:buNone/>
            </a:pPr>
            <a:r>
              <a:rPr lang="en-US" dirty="0"/>
              <a:t>	</a:t>
            </a:r>
            <a:r>
              <a:rPr lang="en-US" dirty="0" smtClean="0"/>
              <a:t>Align each DNA fragment to known reference genomes. Con: requires a sequenced genome </a:t>
            </a:r>
          </a:p>
          <a:p>
            <a:pPr lvl="1" algn="l" rtl="0">
              <a:buNone/>
            </a:pPr>
            <a:r>
              <a:rPr lang="en-US" b="1" dirty="0" smtClean="0"/>
              <a:t>2. Composition-based </a:t>
            </a:r>
            <a:r>
              <a:rPr lang="en-US" dirty="0" smtClean="0"/>
              <a:t>(Chan et al. 08):</a:t>
            </a:r>
          </a:p>
          <a:p>
            <a:pPr lvl="1" algn="l" rtl="0">
              <a:buNone/>
            </a:pPr>
            <a:r>
              <a:rPr lang="en-US" dirty="0" smtClean="0"/>
              <a:t>	Group DNA fragments in a supervised or semi-supervised manner using generic features such as genome structure or composition. Cons: low availability and reliability of taxonomic </a:t>
            </a:r>
            <a:r>
              <a:rPr lang="en-US" dirty="0" smtClean="0"/>
              <a:t>markers</a:t>
            </a:r>
          </a:p>
          <a:p>
            <a:pPr lvl="2" algn="l" rtl="0"/>
            <a:r>
              <a:rPr lang="en-US" dirty="0" smtClean="0"/>
              <a:t>Examples</a:t>
            </a:r>
            <a:r>
              <a:rPr lang="en-US" dirty="0" smtClean="0"/>
              <a:t> </a:t>
            </a:r>
            <a:r>
              <a:rPr lang="en-US" dirty="0" smtClean="0"/>
              <a:t>for markers: 16S </a:t>
            </a:r>
            <a:r>
              <a:rPr lang="en-US" dirty="0" err="1" smtClean="0"/>
              <a:t>rRNA</a:t>
            </a:r>
            <a:r>
              <a:rPr lang="en-US" dirty="0" smtClean="0"/>
              <a:t>, </a:t>
            </a:r>
            <a:r>
              <a:rPr lang="en-US" dirty="0" err="1" smtClean="0"/>
              <a:t>recA</a:t>
            </a:r>
            <a:r>
              <a:rPr lang="en-US" dirty="0" smtClean="0"/>
              <a:t> and </a:t>
            </a:r>
            <a:r>
              <a:rPr lang="en-US" dirty="0" err="1" smtClean="0"/>
              <a:t>rpoB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Improved previous methods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Unsupervised binning algorithms based on the occurrence </a:t>
            </a:r>
            <a:r>
              <a:rPr lang="en-US" dirty="0" err="1" smtClean="0"/>
              <a:t>frquencies</a:t>
            </a:r>
            <a:r>
              <a:rPr lang="en-US" dirty="0" smtClean="0"/>
              <a:t> of l-</a:t>
            </a:r>
            <a:r>
              <a:rPr lang="en-US" dirty="0" err="1" smtClean="0"/>
              <a:t>mers</a:t>
            </a:r>
            <a:endParaRPr lang="en-US" dirty="0" smtClean="0"/>
          </a:p>
          <a:p>
            <a:pPr algn="l" rtl="0"/>
            <a:r>
              <a:rPr lang="en-US" dirty="0" smtClean="0"/>
              <a:t>L-</a:t>
            </a:r>
            <a:r>
              <a:rPr lang="en-US" dirty="0" err="1" smtClean="0"/>
              <a:t>mer</a:t>
            </a:r>
            <a:r>
              <a:rPr lang="en-US" dirty="0" smtClean="0"/>
              <a:t> distributions of the fragments in the same genome are more similar than of two unrelated species</a:t>
            </a:r>
          </a:p>
          <a:p>
            <a:pPr algn="l" rtl="0"/>
            <a:r>
              <a:rPr lang="en-US" dirty="0" smtClean="0"/>
              <a:t>Many algorithms use this property: TETRA (</a:t>
            </a:r>
            <a:r>
              <a:rPr lang="en-US" dirty="0" err="1" smtClean="0"/>
              <a:t>Teeling</a:t>
            </a:r>
            <a:r>
              <a:rPr lang="en-US" dirty="0" smtClean="0"/>
              <a:t> et al. 04), </a:t>
            </a:r>
            <a:r>
              <a:rPr lang="en-US" dirty="0" err="1" smtClean="0"/>
              <a:t>MetaCluster</a:t>
            </a:r>
            <a:r>
              <a:rPr lang="en-US" dirty="0" smtClean="0"/>
              <a:t> (09), </a:t>
            </a:r>
            <a:r>
              <a:rPr lang="en-US" dirty="0" err="1" smtClean="0"/>
              <a:t>MetaCluster</a:t>
            </a:r>
            <a:r>
              <a:rPr lang="en-US" dirty="0" smtClean="0"/>
              <a:t> 2.0 (10) and </a:t>
            </a:r>
            <a:r>
              <a:rPr lang="en-US" dirty="0" err="1" smtClean="0"/>
              <a:t>LikelyBin</a:t>
            </a:r>
            <a:r>
              <a:rPr lang="en-US" dirty="0" smtClean="0"/>
              <a:t> (</a:t>
            </a:r>
            <a:r>
              <a:rPr lang="en-US" dirty="0" err="1"/>
              <a:t>K</a:t>
            </a:r>
            <a:r>
              <a:rPr lang="en-US" dirty="0" err="1" smtClean="0"/>
              <a:t>islyuk</a:t>
            </a:r>
            <a:r>
              <a:rPr lang="en-US" dirty="0" smtClean="0"/>
              <a:t> et al. 09)</a:t>
            </a:r>
          </a:p>
          <a:p>
            <a:pPr algn="l" rtl="0"/>
            <a:r>
              <a:rPr lang="en-US" dirty="0" err="1" smtClean="0"/>
              <a:t>AbundanceBin</a:t>
            </a:r>
            <a:r>
              <a:rPr lang="en-US" dirty="0" smtClean="0"/>
              <a:t> (Wu et al. 10) is aimed to handle unknown number of species and unbalanced ratios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err="1" smtClean="0"/>
              <a:t>MetaCluster</a:t>
            </a:r>
            <a:r>
              <a:rPr lang="en-US" dirty="0" smtClean="0"/>
              <a:t> 3.0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An integrated binning algorithm based on two phases:</a:t>
            </a:r>
          </a:p>
          <a:p>
            <a:pPr lvl="1" algn="l" rtl="0">
              <a:buNone/>
            </a:pPr>
            <a:r>
              <a:rPr lang="en-US" dirty="0" smtClean="0"/>
              <a:t>1. </a:t>
            </a:r>
            <a:r>
              <a:rPr lang="en-US" u="sng" dirty="0" smtClean="0"/>
              <a:t>Top-down clustering</a:t>
            </a:r>
            <a:r>
              <a:rPr lang="en-US" dirty="0" smtClean="0"/>
              <a:t>: separate fragments into small groups with similar sizes and try to guarantee that the majority belongs to the same species</a:t>
            </a:r>
          </a:p>
          <a:p>
            <a:pPr lvl="1" algn="l" rtl="0">
              <a:buNone/>
            </a:pPr>
            <a:r>
              <a:rPr lang="en-US" dirty="0" smtClean="0"/>
              <a:t>2. </a:t>
            </a:r>
            <a:r>
              <a:rPr lang="en-US" u="sng" dirty="0" smtClean="0"/>
              <a:t>Bottom-up merging</a:t>
            </a:r>
            <a:r>
              <a:rPr lang="en-US" dirty="0" smtClean="0"/>
              <a:t>: try to combine clusters with the same species together</a:t>
            </a:r>
          </a:p>
          <a:p>
            <a:pPr algn="l" rtl="0"/>
            <a:r>
              <a:rPr lang="en-US" dirty="0" err="1" smtClean="0"/>
              <a:t>MetaCluster</a:t>
            </a:r>
            <a:r>
              <a:rPr lang="en-US" dirty="0" smtClean="0"/>
              <a:t> 3.0 aims to</a:t>
            </a:r>
          </a:p>
          <a:p>
            <a:pPr lvl="1" algn="l" rtl="0">
              <a:buNone/>
            </a:pPr>
            <a:r>
              <a:rPr lang="en-US" dirty="0" smtClean="0"/>
              <a:t>1. Determine automatically the number of different species in the sample</a:t>
            </a:r>
          </a:p>
          <a:p>
            <a:pPr lvl="1" algn="l" rtl="0">
              <a:buNone/>
            </a:pPr>
            <a:r>
              <a:rPr lang="en-US" dirty="0" smtClean="0"/>
              <a:t>2. Classify accurately the </a:t>
            </a:r>
            <a:r>
              <a:rPr lang="en-US" dirty="0" err="1" smtClean="0"/>
              <a:t>metagenomic</a:t>
            </a:r>
            <a:r>
              <a:rPr lang="en-US" dirty="0" smtClean="0"/>
              <a:t> fragments with balanced species abundance ratios</a:t>
            </a:r>
            <a:endParaRPr lang="he-IL" dirty="0" smtClean="0"/>
          </a:p>
          <a:p>
            <a:pPr lvl="1" algn="l" rtl="0">
              <a:buNone/>
            </a:pP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3116</TotalTime>
  <Words>2473</Words>
  <Application>Microsoft Office PowerPoint</Application>
  <PresentationFormat>On-screen Show (4:3)</PresentationFormat>
  <Paragraphs>444</Paragraphs>
  <Slides>49</Slides>
  <Notes>3</Notes>
  <HiddenSlides>9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Office Theme</vt:lpstr>
      <vt:lpstr>Equation</vt:lpstr>
      <vt:lpstr>RG conference report</vt:lpstr>
      <vt:lpstr>Meta cluster 4.0</vt:lpstr>
      <vt:lpstr>Motivation</vt:lpstr>
      <vt:lpstr>Slide 4</vt:lpstr>
      <vt:lpstr>Introduction</vt:lpstr>
      <vt:lpstr>Binning of Metagenomic data</vt:lpstr>
      <vt:lpstr>Previous methods</vt:lpstr>
      <vt:lpstr>Improved previous methods</vt:lpstr>
      <vt:lpstr>MetaCluster 3.0</vt:lpstr>
      <vt:lpstr>Slide 10</vt:lpstr>
      <vt:lpstr>Observations</vt:lpstr>
      <vt:lpstr>Slide 12</vt:lpstr>
      <vt:lpstr>L-mer frequency distribution and distance definition</vt:lpstr>
      <vt:lpstr>Spearman Footrule distance</vt:lpstr>
      <vt:lpstr>Spearman distance distribution</vt:lpstr>
      <vt:lpstr>Slide 16</vt:lpstr>
      <vt:lpstr>Phase 1: Two-down clustering</vt:lpstr>
      <vt:lpstr>Top-down clustering cont.</vt:lpstr>
      <vt:lpstr>How to determine k’</vt:lpstr>
      <vt:lpstr>How to determine k’ – cont. 1</vt:lpstr>
      <vt:lpstr>How to determine k’ – cont. 2</vt:lpstr>
      <vt:lpstr>Bottom-up merging of the clusters</vt:lpstr>
      <vt:lpstr>Bottom-up continued</vt:lpstr>
      <vt:lpstr>Determining α</vt:lpstr>
      <vt:lpstr>MetaCluster 4.0</vt:lpstr>
      <vt:lpstr>MetaCluster 4.0 overview</vt:lpstr>
      <vt:lpstr>Slide 27</vt:lpstr>
      <vt:lpstr>Phase 1: probabilistic grouping</vt:lpstr>
      <vt:lpstr>Slide 29</vt:lpstr>
      <vt:lpstr>Outcomes of Phase 1</vt:lpstr>
      <vt:lpstr>Diminishing the effect of uneven abundance ratios</vt:lpstr>
      <vt:lpstr>Phase 2: 4-mer distribution estimation</vt:lpstr>
      <vt:lpstr>Binning: modified MetaCluster 3.0</vt:lpstr>
      <vt:lpstr>Phase 3: Binning</vt:lpstr>
      <vt:lpstr>Experiments and results</vt:lpstr>
      <vt:lpstr>Performance evaluation</vt:lpstr>
      <vt:lpstr>Simulated Data</vt:lpstr>
      <vt:lpstr>Comparison with AbundanceBin with datasets of 20 species</vt:lpstr>
      <vt:lpstr>Dataset</vt:lpstr>
      <vt:lpstr>Family-genus level</vt:lpstr>
      <vt:lpstr>Genus-genus level</vt:lpstr>
      <vt:lpstr>Binning Results for Different Dataset</vt:lpstr>
      <vt:lpstr>Extreme Cases</vt:lpstr>
      <vt:lpstr>Real Biological Dataset</vt:lpstr>
      <vt:lpstr>Experimental Results</vt:lpstr>
      <vt:lpstr>Simulated data</vt:lpstr>
      <vt:lpstr>Experiments on real biological data</vt:lpstr>
      <vt:lpstr>Slide 48</vt:lpstr>
      <vt:lpstr>Summary</vt:lpstr>
    </vt:vector>
  </TitlesOfParts>
  <Company>Tel-Aviv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RG conference report</dc:title>
  <dc:creator>yaronore</dc:creator>
  <cp:lastModifiedBy>yaronore</cp:lastModifiedBy>
  <cp:revision>100</cp:revision>
  <dcterms:created xsi:type="dcterms:W3CDTF">2011-11-20T09:17:01Z</dcterms:created>
  <dcterms:modified xsi:type="dcterms:W3CDTF">2011-11-23T08:09:26Z</dcterms:modified>
</cp:coreProperties>
</file>